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1" r:id="rId2"/>
    <p:sldId id="256" r:id="rId3"/>
    <p:sldId id="270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1312" y="-6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41178-928F-45D7-8CD2-D7D96A97477C}" type="datetimeFigureOut">
              <a:rPr lang="en-US" smtClean="0"/>
              <a:t>01-Apr-19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E61F6-3ABA-4C08-A4B4-3DCC5B9241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70041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41178-928F-45D7-8CD2-D7D96A97477C}" type="datetimeFigureOut">
              <a:rPr lang="en-US" smtClean="0"/>
              <a:t>01-Apr-19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E61F6-3ABA-4C08-A4B4-3DCC5B9241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15588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41178-928F-45D7-8CD2-D7D96A97477C}" type="datetimeFigureOut">
              <a:rPr lang="en-US" smtClean="0"/>
              <a:t>01-Apr-19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E61F6-3ABA-4C08-A4B4-3DCC5B9241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62636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41178-928F-45D7-8CD2-D7D96A97477C}" type="datetimeFigureOut">
              <a:rPr lang="en-US" smtClean="0"/>
              <a:t>01-Apr-19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E61F6-3ABA-4C08-A4B4-3DCC5B9241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65038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41178-928F-45D7-8CD2-D7D96A97477C}" type="datetimeFigureOut">
              <a:rPr lang="en-US" smtClean="0"/>
              <a:t>01-Apr-19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E61F6-3ABA-4C08-A4B4-3DCC5B9241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95116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41178-928F-45D7-8CD2-D7D96A97477C}" type="datetimeFigureOut">
              <a:rPr lang="en-US" smtClean="0"/>
              <a:t>01-Apr-19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E61F6-3ABA-4C08-A4B4-3DCC5B9241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44251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41178-928F-45D7-8CD2-D7D96A97477C}" type="datetimeFigureOut">
              <a:rPr lang="en-US" smtClean="0"/>
              <a:t>01-Apr-19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E61F6-3ABA-4C08-A4B4-3DCC5B9241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96779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41178-928F-45D7-8CD2-D7D96A97477C}" type="datetimeFigureOut">
              <a:rPr lang="en-US" smtClean="0"/>
              <a:t>01-Apr-19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E61F6-3ABA-4C08-A4B4-3DCC5B9241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72479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41178-928F-45D7-8CD2-D7D96A97477C}" type="datetimeFigureOut">
              <a:rPr lang="en-US" smtClean="0"/>
              <a:t>01-Apr-19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E61F6-3ABA-4C08-A4B4-3DCC5B9241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11685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41178-928F-45D7-8CD2-D7D96A97477C}" type="datetimeFigureOut">
              <a:rPr lang="en-US" smtClean="0"/>
              <a:t>01-Apr-19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E61F6-3ABA-4C08-A4B4-3DCC5B9241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72736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41178-928F-45D7-8CD2-D7D96A97477C}" type="datetimeFigureOut">
              <a:rPr lang="en-US" smtClean="0"/>
              <a:t>01-Apr-19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E61F6-3ABA-4C08-A4B4-3DCC5B9241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62850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141178-928F-45D7-8CD2-D7D96A97477C}" type="datetimeFigureOut">
              <a:rPr lang="en-US" smtClean="0"/>
              <a:t>01-Apr-19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5E61F6-3ABA-4C08-A4B4-3DCC5B9241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47304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sumonrm77@gmail.com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76200" y="609600"/>
            <a:ext cx="8991600" cy="3834156"/>
            <a:chOff x="609600" y="1143000"/>
            <a:chExt cx="7848600" cy="3566847"/>
          </a:xfrm>
        </p:grpSpPr>
        <p:pic>
          <p:nvPicPr>
            <p:cNvPr id="6" name="Picture 2" descr="C:\Users\ASUS\Desktop\picture\_MG_8597-1 copy-pp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9600" y="1143000"/>
              <a:ext cx="2971800" cy="35668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TextBox 6"/>
            <p:cNvSpPr txBox="1"/>
            <p:nvPr/>
          </p:nvSpPr>
          <p:spPr>
            <a:xfrm>
              <a:off x="3886200" y="2362200"/>
              <a:ext cx="4572000" cy="22619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/>
                <a:t>Mohammed </a:t>
              </a:r>
              <a:r>
                <a:rPr lang="en-US" sz="3200" b="1" dirty="0" err="1" smtClean="0"/>
                <a:t>Nashir</a:t>
              </a:r>
              <a:r>
                <a:rPr lang="en-US" sz="3200" b="1" dirty="0" smtClean="0"/>
                <a:t> </a:t>
              </a:r>
              <a:r>
                <a:rPr lang="en-US" sz="3200" b="1" dirty="0" err="1" smtClean="0"/>
                <a:t>Uddin</a:t>
              </a:r>
              <a:endParaRPr lang="en-US" sz="3200" b="1" dirty="0" smtClean="0"/>
            </a:p>
            <a:p>
              <a:r>
                <a:rPr lang="en-US" sz="2000" b="1" dirty="0" smtClean="0"/>
                <a:t>Assistant Professor</a:t>
              </a:r>
            </a:p>
            <a:p>
              <a:r>
                <a:rPr lang="en-US" sz="2000" b="1" dirty="0" err="1" smtClean="0"/>
                <a:t>Depertment</a:t>
              </a:r>
              <a:r>
                <a:rPr lang="en-US" sz="2000" b="1" dirty="0" smtClean="0"/>
                <a:t> of I C T</a:t>
              </a:r>
            </a:p>
            <a:p>
              <a:r>
                <a:rPr lang="en-US" sz="2000" b="1" dirty="0" err="1" smtClean="0"/>
                <a:t>Chowara</a:t>
              </a:r>
              <a:r>
                <a:rPr lang="en-US" sz="2000" b="1" dirty="0" smtClean="0"/>
                <a:t> </a:t>
              </a:r>
              <a:r>
                <a:rPr lang="en-US" sz="2000" b="1" dirty="0" err="1" smtClean="0"/>
                <a:t>Adarsha</a:t>
              </a:r>
              <a:r>
                <a:rPr lang="en-US" sz="2000" b="1" dirty="0" smtClean="0"/>
                <a:t> Degree College</a:t>
              </a:r>
            </a:p>
            <a:p>
              <a:r>
                <a:rPr lang="en-US" sz="2000" b="1" dirty="0" smtClean="0"/>
                <a:t>C</a:t>
              </a:r>
              <a:r>
                <a:rPr lang="bn-BD" sz="2000" b="1" dirty="0"/>
                <a:t>u</a:t>
              </a:r>
              <a:r>
                <a:rPr lang="en-US" sz="2000" b="1" dirty="0" err="1" smtClean="0"/>
                <a:t>milla</a:t>
              </a:r>
              <a:r>
                <a:rPr lang="en-US" sz="2000" b="1" dirty="0" smtClean="0"/>
                <a:t>.</a:t>
              </a:r>
            </a:p>
            <a:p>
              <a:r>
                <a:rPr lang="en-US" sz="2000" b="1" dirty="0" smtClean="0"/>
                <a:t>E-mail: </a:t>
              </a:r>
              <a:r>
                <a:rPr lang="en-US" sz="2000" b="1" dirty="0" smtClean="0">
                  <a:hlinkClick r:id="rId3"/>
                </a:rPr>
                <a:t>sumonrm77@gmail.com</a:t>
              </a:r>
              <a:endParaRPr lang="en-US" sz="2000" b="1" dirty="0" smtClean="0"/>
            </a:p>
            <a:p>
              <a:r>
                <a:rPr lang="en-US" sz="2000" b="1" dirty="0" smtClean="0"/>
                <a:t>Phone: 01730 90 70 90 </a:t>
              </a:r>
              <a:endParaRPr lang="en-US" sz="20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2244620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" y="76200"/>
            <a:ext cx="89916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000" dirty="0" smtClean="0">
                <a:solidFill>
                  <a:srgbClr val="FF0000"/>
                </a:solidFill>
                <a:latin typeface="AdorshoLipi" panose="02000500020000020004" pitchFamily="1" charset="0"/>
                <a:cs typeface="AdorshoLipi" panose="02000500020000020004" pitchFamily="1" charset="0"/>
              </a:rPr>
              <a:t>কুয়েরি-১:</a:t>
            </a:r>
            <a:r>
              <a:rPr lang="bn-BD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Result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টেবিল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থেকে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সবগুলো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ফিল্ড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প্রদর্শন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করার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জন্য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SQL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কমান্ড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হল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-</a:t>
            </a:r>
          </a:p>
          <a:p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SELECT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Roll,Name,Depertment,GPA</a:t>
            </a:r>
            <a:endParaRPr lang="en-US" sz="2000" dirty="0" smtClean="0">
              <a:latin typeface="AdorshoLipi" panose="02000500020000020004" pitchFamily="1" charset="0"/>
              <a:cs typeface="AdorshoLipi" panose="02000500020000020004" pitchFamily="1" charset="0"/>
            </a:endParaRPr>
          </a:p>
          <a:p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FROM Result;</a:t>
            </a:r>
          </a:p>
          <a:p>
            <a:r>
              <a:rPr lang="en-US" sz="2000" dirty="0" err="1" smtClean="0">
                <a:solidFill>
                  <a:srgbClr val="FF0000"/>
                </a:solidFill>
                <a:latin typeface="AdorshoLipi" panose="02000500020000020004" pitchFamily="1" charset="0"/>
                <a:cs typeface="AdorshoLipi" panose="02000500020000020004" pitchFamily="1" charset="0"/>
              </a:rPr>
              <a:t>অথবা</a:t>
            </a:r>
            <a:r>
              <a:rPr lang="en-US" sz="2000" dirty="0" smtClean="0">
                <a:solidFill>
                  <a:srgbClr val="FF0000"/>
                </a:solidFill>
                <a:latin typeface="AdorshoLipi" panose="02000500020000020004" pitchFamily="1" charset="0"/>
                <a:cs typeface="AdorshoLipi" panose="02000500020000020004" pitchFamily="1" charset="0"/>
              </a:rPr>
              <a:t>,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	SELECT*</a:t>
            </a:r>
          </a:p>
          <a:p>
            <a:r>
              <a:rPr lang="en-US" sz="2000" dirty="0">
                <a:latin typeface="AdorshoLipi" panose="02000500020000020004" pitchFamily="1" charset="0"/>
                <a:cs typeface="AdorshoLipi" panose="02000500020000020004" pitchFamily="1" charset="0"/>
              </a:rPr>
              <a:t>	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FROM Result; </a:t>
            </a:r>
            <a:r>
              <a:rPr lang="bn-BD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endParaRPr lang="en-US" sz="2000" dirty="0">
              <a:latin typeface="AdorshoLipi" panose="02000500020000020004" pitchFamily="1" charset="0"/>
              <a:cs typeface="AdorshoLipi" panose="02000500020000020004" pitchFamily="1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6200" y="1740144"/>
            <a:ext cx="89916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000" dirty="0" smtClean="0">
                <a:solidFill>
                  <a:srgbClr val="FF0000"/>
                </a:solidFill>
                <a:latin typeface="AdorshoLipi" panose="02000500020000020004" pitchFamily="1" charset="0"/>
                <a:cs typeface="AdorshoLipi" panose="02000500020000020004" pitchFamily="1" charset="0"/>
              </a:rPr>
              <a:t>কুয়েরি-</a:t>
            </a:r>
            <a:r>
              <a:rPr lang="en-US" sz="2000" dirty="0">
                <a:solidFill>
                  <a:srgbClr val="FF0000"/>
                </a:solidFill>
                <a:latin typeface="AdorshoLipi" panose="02000500020000020004" pitchFamily="1" charset="0"/>
                <a:cs typeface="AdorshoLipi" panose="02000500020000020004" pitchFamily="1" charset="0"/>
              </a:rPr>
              <a:t>২</a:t>
            </a:r>
            <a:r>
              <a:rPr lang="bn-BD" sz="2000" dirty="0" smtClean="0">
                <a:solidFill>
                  <a:srgbClr val="FF0000"/>
                </a:solidFill>
                <a:latin typeface="AdorshoLipi" panose="02000500020000020004" pitchFamily="1" charset="0"/>
                <a:cs typeface="AdorshoLipi" panose="02000500020000020004" pitchFamily="1" charset="0"/>
              </a:rPr>
              <a:t>:</a:t>
            </a:r>
            <a:r>
              <a:rPr lang="bn-BD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bn-BD" sz="2000" dirty="0">
                <a:latin typeface="AdorshoLipi" panose="02000500020000020004" pitchFamily="1" charset="0"/>
                <a:cs typeface="AdorshoLipi" panose="02000500020000020004" pitchFamily="1" charset="0"/>
              </a:rPr>
              <a:t>Result </a:t>
            </a:r>
            <a:r>
              <a:rPr lang="en-US" sz="2000" dirty="0" err="1">
                <a:latin typeface="AdorshoLipi" panose="02000500020000020004" pitchFamily="1" charset="0"/>
                <a:cs typeface="AdorshoLipi" panose="02000500020000020004" pitchFamily="1" charset="0"/>
              </a:rPr>
              <a:t>টেবিল</a:t>
            </a:r>
            <a:r>
              <a:rPr lang="en-US" sz="2000" dirty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>
                <a:latin typeface="AdorshoLipi" panose="02000500020000020004" pitchFamily="1" charset="0"/>
                <a:cs typeface="AdorshoLipi" panose="02000500020000020004" pitchFamily="1" charset="0"/>
              </a:rPr>
              <a:t>থেকে</a:t>
            </a:r>
            <a:r>
              <a:rPr lang="en-US" sz="2000" dirty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শুধুমাত্র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science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এর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student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এর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Roll ও</a:t>
            </a:r>
            <a:r>
              <a:rPr lang="en-US" sz="2000" dirty="0">
                <a:latin typeface="AdorshoLipi" panose="02000500020000020004" pitchFamily="1" charset="0"/>
                <a:cs typeface="AdorshoLipi" panose="02000500020000020004" pitchFamily="1" charset="0"/>
              </a:rPr>
              <a:t> Name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>
                <a:latin typeface="AdorshoLipi" panose="02000500020000020004" pitchFamily="1" charset="0"/>
                <a:cs typeface="AdorshoLipi" panose="02000500020000020004" pitchFamily="1" charset="0"/>
              </a:rPr>
              <a:t>প্রদর্শন</a:t>
            </a:r>
            <a:r>
              <a:rPr lang="en-US" sz="2000" dirty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>
                <a:latin typeface="AdorshoLipi" panose="02000500020000020004" pitchFamily="1" charset="0"/>
                <a:cs typeface="AdorshoLipi" panose="02000500020000020004" pitchFamily="1" charset="0"/>
              </a:rPr>
              <a:t>করার</a:t>
            </a:r>
            <a:r>
              <a:rPr lang="en-US" sz="2000" dirty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>
                <a:latin typeface="AdorshoLipi" panose="02000500020000020004" pitchFamily="1" charset="0"/>
                <a:cs typeface="AdorshoLipi" panose="02000500020000020004" pitchFamily="1" charset="0"/>
              </a:rPr>
              <a:t>জন্য</a:t>
            </a:r>
            <a:r>
              <a:rPr lang="en-US" sz="2000" dirty="0">
                <a:latin typeface="AdorshoLipi" panose="02000500020000020004" pitchFamily="1" charset="0"/>
                <a:cs typeface="AdorshoLipi" panose="02000500020000020004" pitchFamily="1" charset="0"/>
              </a:rPr>
              <a:t> SQL </a:t>
            </a:r>
            <a:r>
              <a:rPr lang="en-US" sz="2000" dirty="0" err="1">
                <a:latin typeface="AdorshoLipi" panose="02000500020000020004" pitchFamily="1" charset="0"/>
                <a:cs typeface="AdorshoLipi" panose="02000500020000020004" pitchFamily="1" charset="0"/>
              </a:rPr>
              <a:t>কমান্ড</a:t>
            </a:r>
            <a:r>
              <a:rPr lang="en-US" sz="2000" dirty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হল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-</a:t>
            </a:r>
          </a:p>
          <a:p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SELECT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Roll,Name</a:t>
            </a:r>
            <a:endParaRPr lang="en-US" sz="2000" dirty="0" smtClean="0">
              <a:latin typeface="AdorshoLipi" panose="02000500020000020004" pitchFamily="1" charset="0"/>
              <a:cs typeface="AdorshoLipi" panose="02000500020000020004" pitchFamily="1" charset="0"/>
            </a:endParaRPr>
          </a:p>
          <a:p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FROM Result</a:t>
            </a:r>
          </a:p>
          <a:p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WHERE Department=“Science”;</a:t>
            </a:r>
            <a:endParaRPr lang="en-US" sz="2000" dirty="0">
              <a:latin typeface="AdorshoLipi" panose="02000500020000020004" pitchFamily="1" charset="0"/>
              <a:cs typeface="AdorshoLipi" panose="02000500020000020004" pitchFamily="1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090" y="3733800"/>
            <a:ext cx="89916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000" dirty="0" smtClean="0">
                <a:solidFill>
                  <a:srgbClr val="FF0000"/>
                </a:solidFill>
                <a:latin typeface="AdorshoLipi" panose="02000500020000020004" pitchFamily="1" charset="0"/>
                <a:cs typeface="AdorshoLipi" panose="02000500020000020004" pitchFamily="1" charset="0"/>
              </a:rPr>
              <a:t>কুয়েরি-৩:</a:t>
            </a:r>
            <a:r>
              <a:rPr lang="bn-BD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bn-BD" sz="2000" dirty="0">
                <a:latin typeface="AdorshoLipi" panose="02000500020000020004" pitchFamily="1" charset="0"/>
                <a:cs typeface="AdorshoLipi" panose="02000500020000020004" pitchFamily="1" charset="0"/>
              </a:rPr>
              <a:t>Result </a:t>
            </a:r>
            <a:r>
              <a:rPr lang="en-US" sz="2000" dirty="0" err="1">
                <a:latin typeface="AdorshoLipi" panose="02000500020000020004" pitchFamily="1" charset="0"/>
                <a:cs typeface="AdorshoLipi" panose="02000500020000020004" pitchFamily="1" charset="0"/>
              </a:rPr>
              <a:t>টেবিল</a:t>
            </a:r>
            <a:r>
              <a:rPr lang="en-US" sz="2000" dirty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>
                <a:latin typeface="AdorshoLipi" panose="02000500020000020004" pitchFamily="1" charset="0"/>
                <a:cs typeface="AdorshoLipi" panose="02000500020000020004" pitchFamily="1" charset="0"/>
              </a:rPr>
              <a:t>থেকে</a:t>
            </a:r>
            <a:r>
              <a:rPr lang="en-US" sz="2000" dirty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bn-BD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যে শিক্ষার্থীর Roll 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512 </a:t>
            </a:r>
            <a:r>
              <a:rPr lang="bn-BD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তার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সকল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তথ্য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প্রদর্শন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>
                <a:latin typeface="AdorshoLipi" panose="02000500020000020004" pitchFamily="1" charset="0"/>
                <a:cs typeface="AdorshoLipi" panose="02000500020000020004" pitchFamily="1" charset="0"/>
              </a:rPr>
              <a:t>করার</a:t>
            </a:r>
            <a:r>
              <a:rPr lang="en-US" sz="2000" dirty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>
                <a:latin typeface="AdorshoLipi" panose="02000500020000020004" pitchFamily="1" charset="0"/>
                <a:cs typeface="AdorshoLipi" panose="02000500020000020004" pitchFamily="1" charset="0"/>
              </a:rPr>
              <a:t>জন্য</a:t>
            </a:r>
            <a:r>
              <a:rPr lang="en-US" sz="2000" dirty="0">
                <a:latin typeface="AdorshoLipi" panose="02000500020000020004" pitchFamily="1" charset="0"/>
                <a:cs typeface="AdorshoLipi" panose="02000500020000020004" pitchFamily="1" charset="0"/>
              </a:rPr>
              <a:t> SQL </a:t>
            </a:r>
            <a:r>
              <a:rPr lang="en-US" sz="2000" dirty="0" err="1">
                <a:latin typeface="AdorshoLipi" panose="02000500020000020004" pitchFamily="1" charset="0"/>
                <a:cs typeface="AdorshoLipi" panose="02000500020000020004" pitchFamily="1" charset="0"/>
              </a:rPr>
              <a:t>কমান্ড</a:t>
            </a:r>
            <a:r>
              <a:rPr lang="en-US" sz="2000" dirty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>
                <a:latin typeface="AdorshoLipi" panose="02000500020000020004" pitchFamily="1" charset="0"/>
                <a:cs typeface="AdorshoLipi" panose="02000500020000020004" pitchFamily="1" charset="0"/>
              </a:rPr>
              <a:t>হল</a:t>
            </a:r>
            <a:r>
              <a:rPr lang="en-US" sz="2000" dirty="0">
                <a:latin typeface="AdorshoLipi" panose="02000500020000020004" pitchFamily="1" charset="0"/>
                <a:cs typeface="AdorshoLipi" panose="02000500020000020004" pitchFamily="1" charset="0"/>
              </a:rPr>
              <a:t>-</a:t>
            </a:r>
          </a:p>
          <a:p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SELECT*</a:t>
            </a:r>
            <a:endParaRPr lang="en-US" sz="2000" dirty="0">
              <a:latin typeface="AdorshoLipi" panose="02000500020000020004" pitchFamily="1" charset="0"/>
              <a:cs typeface="AdorshoLipi" panose="02000500020000020004" pitchFamily="1" charset="0"/>
            </a:endParaRPr>
          </a:p>
          <a:p>
            <a:r>
              <a:rPr lang="en-US" sz="2000" dirty="0">
                <a:latin typeface="AdorshoLipi" panose="02000500020000020004" pitchFamily="1" charset="0"/>
                <a:cs typeface="AdorshoLipi" panose="02000500020000020004" pitchFamily="1" charset="0"/>
              </a:rPr>
              <a:t>FROM Result</a:t>
            </a:r>
          </a:p>
          <a:p>
            <a:r>
              <a:rPr lang="en-US" sz="2000" dirty="0">
                <a:latin typeface="AdorshoLipi" panose="02000500020000020004" pitchFamily="1" charset="0"/>
                <a:cs typeface="AdorshoLipi" panose="02000500020000020004" pitchFamily="1" charset="0"/>
              </a:rPr>
              <a:t>WHERE 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Roll=“512”;</a:t>
            </a:r>
            <a:endParaRPr lang="en-US" sz="2000" dirty="0">
              <a:latin typeface="AdorshoLipi" panose="02000500020000020004" pitchFamily="1" charset="0"/>
              <a:cs typeface="AdorshoLipi" panose="02000500020000020004" pitchFamily="1" charset="0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8062010"/>
              </p:ext>
            </p:extLst>
          </p:nvPr>
        </p:nvGraphicFramePr>
        <p:xfrm>
          <a:off x="5257800" y="2221317"/>
          <a:ext cx="3581400" cy="13609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0700"/>
                <a:gridCol w="1790700"/>
              </a:tblGrid>
              <a:tr h="446539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Roll</a:t>
                      </a:r>
                      <a:endParaRPr lang="en-US" sz="200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Name</a:t>
                      </a:r>
                      <a:endParaRPr lang="en-US" sz="200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</a:tr>
              <a:tr h="446539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1015</a:t>
                      </a:r>
                      <a:endParaRPr lang="en-US" sz="240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BD" sz="24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Karim</a:t>
                      </a:r>
                      <a:endParaRPr lang="en-US" sz="2400" dirty="0" smtClean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</a:tr>
              <a:tr h="446539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1022</a:t>
                      </a:r>
                      <a:endParaRPr lang="en-US" sz="240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24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Rumi</a:t>
                      </a:r>
                      <a:endParaRPr lang="en-US" sz="240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0295989"/>
              </p:ext>
            </p:extLst>
          </p:nvPr>
        </p:nvGraphicFramePr>
        <p:xfrm>
          <a:off x="1828800" y="5257800"/>
          <a:ext cx="7086600" cy="11881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71650"/>
                <a:gridCol w="1771650"/>
                <a:gridCol w="2171700"/>
                <a:gridCol w="1371600"/>
              </a:tblGrid>
              <a:tr h="594092">
                <a:tc>
                  <a:txBody>
                    <a:bodyPr/>
                    <a:lstStyle/>
                    <a:p>
                      <a:pPr algn="ctr"/>
                      <a:r>
                        <a:rPr lang="bn-BD" sz="24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Roll</a:t>
                      </a:r>
                      <a:endParaRPr lang="en-US" sz="240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24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Name</a:t>
                      </a:r>
                      <a:endParaRPr lang="en-US" sz="240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24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Department</a:t>
                      </a:r>
                      <a:endParaRPr lang="en-US" sz="240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24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GPA</a:t>
                      </a:r>
                      <a:endParaRPr lang="en-US" sz="240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</a:tr>
              <a:tr h="594092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512</a:t>
                      </a:r>
                      <a:endParaRPr lang="en-US" sz="240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24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Sumi</a:t>
                      </a:r>
                      <a:endParaRPr lang="en-US" sz="240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24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Humanities</a:t>
                      </a:r>
                      <a:endParaRPr lang="en-US" sz="240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24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4.35</a:t>
                      </a:r>
                      <a:endParaRPr lang="en-US" sz="240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-29110" y="6477000"/>
            <a:ext cx="917311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BD" sz="1600" dirty="0">
                <a:solidFill>
                  <a:srgbClr val="002060"/>
                </a:solidFill>
                <a:latin typeface="AdorshoLipi" panose="02000500020000020004" pitchFamily="1" charset="0"/>
                <a:cs typeface="AdorshoLipi" panose="02000500020000020004" pitchFamily="1" charset="0"/>
              </a:rPr>
              <a:t>মোহাম্মদ নাসির উদ্দিন(সুমন), সহকারী অধ্যাপক , চৌয়ারা আদর্শ ডিগ্রি কলেজ, কুমিল্লা। ০১৭৩০ ৯০৭০৯০</a:t>
            </a:r>
            <a:endParaRPr lang="en-US" sz="1600" dirty="0">
              <a:solidFill>
                <a:srgbClr val="002060"/>
              </a:solidFill>
              <a:latin typeface="AdorshoLipi" panose="02000500020000020004" pitchFamily="1" charset="0"/>
              <a:cs typeface="AdorshoLipi" panose="02000500020000020004" pitchFamily="1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9830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93" y="76200"/>
            <a:ext cx="91440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000" dirty="0" smtClean="0">
                <a:solidFill>
                  <a:srgbClr val="FF0000"/>
                </a:solidFill>
                <a:latin typeface="AdorshoLipi" panose="02000500020000020004" pitchFamily="1" charset="0"/>
                <a:cs typeface="AdorshoLipi" panose="02000500020000020004" pitchFamily="1" charset="0"/>
              </a:rPr>
              <a:t>কুয়েরি-</a:t>
            </a:r>
            <a:r>
              <a:rPr lang="en-US" sz="2000" dirty="0" smtClean="0">
                <a:solidFill>
                  <a:srgbClr val="FF0000"/>
                </a:solidFill>
                <a:latin typeface="AdorshoLipi" panose="02000500020000020004" pitchFamily="1" charset="0"/>
                <a:cs typeface="AdorshoLipi" panose="02000500020000020004" pitchFamily="1" charset="0"/>
              </a:rPr>
              <a:t>৪</a:t>
            </a:r>
            <a:r>
              <a:rPr lang="bn-BD" sz="2000" dirty="0" smtClean="0">
                <a:solidFill>
                  <a:srgbClr val="FF0000"/>
                </a:solidFill>
                <a:latin typeface="AdorshoLipi" panose="02000500020000020004" pitchFamily="1" charset="0"/>
                <a:cs typeface="AdorshoLipi" panose="02000500020000020004" pitchFamily="1" charset="0"/>
              </a:rPr>
              <a:t>:</a:t>
            </a:r>
            <a:r>
              <a:rPr lang="bn-BD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bn-BD" sz="2000" dirty="0">
                <a:latin typeface="AdorshoLipi" panose="02000500020000020004" pitchFamily="1" charset="0"/>
                <a:cs typeface="AdorshoLipi" panose="02000500020000020004" pitchFamily="1" charset="0"/>
              </a:rPr>
              <a:t>Result </a:t>
            </a:r>
            <a:r>
              <a:rPr lang="en-US" sz="2000" dirty="0" err="1">
                <a:latin typeface="AdorshoLipi" panose="02000500020000020004" pitchFamily="1" charset="0"/>
                <a:cs typeface="AdorshoLipi" panose="02000500020000020004" pitchFamily="1" charset="0"/>
              </a:rPr>
              <a:t>টেবিল</a:t>
            </a:r>
            <a:r>
              <a:rPr lang="en-US" sz="2000" dirty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>
                <a:latin typeface="AdorshoLipi" panose="02000500020000020004" pitchFamily="1" charset="0"/>
                <a:cs typeface="AdorshoLipi" panose="02000500020000020004" pitchFamily="1" charset="0"/>
              </a:rPr>
              <a:t>থেকে</a:t>
            </a:r>
            <a:r>
              <a:rPr lang="en-US" sz="2000" dirty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bn-BD" sz="2000" dirty="0">
                <a:latin typeface="AdorshoLipi" panose="02000500020000020004" pitchFamily="1" charset="0"/>
                <a:cs typeface="AdorshoLipi" panose="02000500020000020004" pitchFamily="1" charset="0"/>
              </a:rPr>
              <a:t>যে 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Humanities Department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এর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bn-BD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শিক্ষার্থীর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মধ্যে</a:t>
            </a:r>
            <a:r>
              <a:rPr lang="en-US" sz="2000" dirty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যারা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GPA 5.00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পেয়েছে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তাদের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>
                <a:latin typeface="AdorshoLipi" panose="02000500020000020004" pitchFamily="1" charset="0"/>
                <a:cs typeface="AdorshoLipi" panose="02000500020000020004" pitchFamily="1" charset="0"/>
              </a:rPr>
              <a:t>সকল</a:t>
            </a:r>
            <a:r>
              <a:rPr lang="en-US" sz="2000" dirty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>
                <a:latin typeface="AdorshoLipi" panose="02000500020000020004" pitchFamily="1" charset="0"/>
                <a:cs typeface="AdorshoLipi" panose="02000500020000020004" pitchFamily="1" charset="0"/>
              </a:rPr>
              <a:t>তথ্য</a:t>
            </a:r>
            <a:r>
              <a:rPr lang="en-US" sz="2000" dirty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>
                <a:latin typeface="AdorshoLipi" panose="02000500020000020004" pitchFamily="1" charset="0"/>
                <a:cs typeface="AdorshoLipi" panose="02000500020000020004" pitchFamily="1" charset="0"/>
              </a:rPr>
              <a:t>প্রদর্শন</a:t>
            </a:r>
            <a:r>
              <a:rPr lang="en-US" sz="2000" dirty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>
                <a:latin typeface="AdorshoLipi" panose="02000500020000020004" pitchFamily="1" charset="0"/>
                <a:cs typeface="AdorshoLipi" panose="02000500020000020004" pitchFamily="1" charset="0"/>
              </a:rPr>
              <a:t>করার</a:t>
            </a:r>
            <a:r>
              <a:rPr lang="en-US" sz="2000" dirty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>
                <a:latin typeface="AdorshoLipi" panose="02000500020000020004" pitchFamily="1" charset="0"/>
                <a:cs typeface="AdorshoLipi" panose="02000500020000020004" pitchFamily="1" charset="0"/>
              </a:rPr>
              <a:t>জন্য</a:t>
            </a:r>
            <a:r>
              <a:rPr lang="en-US" sz="2000" dirty="0">
                <a:latin typeface="AdorshoLipi" panose="02000500020000020004" pitchFamily="1" charset="0"/>
                <a:cs typeface="AdorshoLipi" panose="02000500020000020004" pitchFamily="1" charset="0"/>
              </a:rPr>
              <a:t> SQL </a:t>
            </a:r>
            <a:r>
              <a:rPr lang="en-US" sz="2000" dirty="0" err="1">
                <a:latin typeface="AdorshoLipi" panose="02000500020000020004" pitchFamily="1" charset="0"/>
                <a:cs typeface="AdorshoLipi" panose="02000500020000020004" pitchFamily="1" charset="0"/>
              </a:rPr>
              <a:t>কমান্ড</a:t>
            </a:r>
            <a:r>
              <a:rPr lang="en-US" sz="2000" dirty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হল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-</a:t>
            </a:r>
          </a:p>
          <a:p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SELECT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Roll,Name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, Department</a:t>
            </a:r>
            <a:endParaRPr lang="en-US" sz="2000" dirty="0">
              <a:latin typeface="AdorshoLipi" panose="02000500020000020004" pitchFamily="1" charset="0"/>
              <a:cs typeface="AdorshoLipi" panose="02000500020000020004" pitchFamily="1" charset="0"/>
            </a:endParaRPr>
          </a:p>
          <a:p>
            <a:r>
              <a:rPr lang="en-US" sz="2000" dirty="0">
                <a:latin typeface="AdorshoLipi" panose="02000500020000020004" pitchFamily="1" charset="0"/>
                <a:cs typeface="AdorshoLipi" panose="02000500020000020004" pitchFamily="1" charset="0"/>
              </a:rPr>
              <a:t>FROM Result</a:t>
            </a:r>
          </a:p>
          <a:p>
            <a:r>
              <a:rPr lang="en-US" sz="2000" dirty="0">
                <a:latin typeface="AdorshoLipi" panose="02000500020000020004" pitchFamily="1" charset="0"/>
                <a:cs typeface="AdorshoLipi" panose="02000500020000020004" pitchFamily="1" charset="0"/>
              </a:rPr>
              <a:t>WHERE Department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=“Humanities”</a:t>
            </a:r>
          </a:p>
          <a:p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AND GPA=“5” ;</a:t>
            </a:r>
            <a:endParaRPr lang="en-US" sz="2000" dirty="0">
              <a:latin typeface="AdorshoLipi" panose="02000500020000020004" pitchFamily="1" charset="0"/>
              <a:cs typeface="AdorshoLipi" panose="02000500020000020004" pitchFamily="1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4669371"/>
              </p:ext>
            </p:extLst>
          </p:nvPr>
        </p:nvGraphicFramePr>
        <p:xfrm>
          <a:off x="2362200" y="1981200"/>
          <a:ext cx="6705600" cy="8450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5200"/>
                <a:gridCol w="2235200"/>
                <a:gridCol w="2235200"/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bn-BD" sz="18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Roll</a:t>
                      </a:r>
                      <a:endParaRPr lang="en-US" sz="180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18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Name</a:t>
                      </a:r>
                      <a:endParaRPr lang="en-US" sz="180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18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Department</a:t>
                      </a:r>
                      <a:endParaRPr lang="en-US" sz="1800" dirty="0" smtClean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</a:tr>
              <a:tr h="387837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110</a:t>
                      </a:r>
                      <a:endParaRPr lang="en-US" sz="180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18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Rahim</a:t>
                      </a:r>
                      <a:endParaRPr lang="en-US" sz="180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18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Humanities</a:t>
                      </a:r>
                      <a:endParaRPr lang="en-US" sz="180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1679" y="2895600"/>
            <a:ext cx="9138007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000" dirty="0" smtClean="0">
                <a:solidFill>
                  <a:srgbClr val="FF0000"/>
                </a:solidFill>
                <a:latin typeface="AdorshoLipi" panose="02000500020000020004" pitchFamily="1" charset="0"/>
                <a:cs typeface="AdorshoLipi" panose="02000500020000020004" pitchFamily="1" charset="0"/>
              </a:rPr>
              <a:t>কুয়েরি-</a:t>
            </a:r>
            <a:r>
              <a:rPr lang="en-US" sz="2000" dirty="0">
                <a:solidFill>
                  <a:srgbClr val="FF0000"/>
                </a:solidFill>
                <a:latin typeface="AdorshoLipi" panose="02000500020000020004" pitchFamily="1" charset="0"/>
                <a:cs typeface="AdorshoLipi" panose="02000500020000020004" pitchFamily="1" charset="0"/>
              </a:rPr>
              <a:t>৫</a:t>
            </a:r>
            <a:r>
              <a:rPr lang="bn-BD" sz="2000" dirty="0" smtClean="0">
                <a:solidFill>
                  <a:srgbClr val="FF0000"/>
                </a:solidFill>
                <a:latin typeface="AdorshoLipi" panose="02000500020000020004" pitchFamily="1" charset="0"/>
                <a:cs typeface="AdorshoLipi" panose="02000500020000020004" pitchFamily="1" charset="0"/>
              </a:rPr>
              <a:t>:</a:t>
            </a:r>
            <a:r>
              <a:rPr lang="bn-BD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bn-BD" sz="2000" dirty="0">
                <a:latin typeface="AdorshoLipi" panose="02000500020000020004" pitchFamily="1" charset="0"/>
                <a:cs typeface="AdorshoLipi" panose="02000500020000020004" pitchFamily="1" charset="0"/>
              </a:rPr>
              <a:t>Result </a:t>
            </a:r>
            <a:r>
              <a:rPr lang="en-US" sz="2000" dirty="0" err="1">
                <a:latin typeface="AdorshoLipi" panose="02000500020000020004" pitchFamily="1" charset="0"/>
                <a:cs typeface="AdorshoLipi" panose="02000500020000020004" pitchFamily="1" charset="0"/>
              </a:rPr>
              <a:t>টেবিল</a:t>
            </a:r>
            <a:r>
              <a:rPr lang="en-US" sz="2000" dirty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>
                <a:latin typeface="AdorshoLipi" panose="02000500020000020004" pitchFamily="1" charset="0"/>
                <a:cs typeface="AdorshoLipi" panose="02000500020000020004" pitchFamily="1" charset="0"/>
              </a:rPr>
              <a:t>থেকে</a:t>
            </a:r>
            <a:r>
              <a:rPr lang="en-US" sz="2000" dirty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bn-BD" sz="2000" dirty="0">
                <a:latin typeface="AdorshoLipi" panose="02000500020000020004" pitchFamily="1" charset="0"/>
                <a:cs typeface="AdorshoLipi" panose="02000500020000020004" pitchFamily="1" charset="0"/>
              </a:rPr>
              <a:t>যে 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Science </a:t>
            </a:r>
            <a:r>
              <a:rPr lang="en-US" sz="2000" dirty="0">
                <a:latin typeface="AdorshoLipi" panose="02000500020000020004" pitchFamily="1" charset="0"/>
                <a:cs typeface="AdorshoLipi" panose="02000500020000020004" pitchFamily="1" charset="0"/>
              </a:rPr>
              <a:t>Department </a:t>
            </a:r>
            <a:r>
              <a:rPr lang="en-US" sz="2000" dirty="0" err="1">
                <a:latin typeface="AdorshoLipi" panose="02000500020000020004" pitchFamily="1" charset="0"/>
                <a:cs typeface="AdorshoLipi" panose="02000500020000020004" pitchFamily="1" charset="0"/>
              </a:rPr>
              <a:t>এর</a:t>
            </a:r>
            <a:r>
              <a:rPr lang="en-US" sz="2000" dirty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bn-BD" sz="2000" dirty="0">
                <a:latin typeface="AdorshoLipi" panose="02000500020000020004" pitchFamily="1" charset="0"/>
                <a:cs typeface="AdorshoLipi" panose="02000500020000020004" pitchFamily="1" charset="0"/>
              </a:rPr>
              <a:t>শিক্ষার্থীর 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GPA </a:t>
            </a:r>
            <a:r>
              <a:rPr lang="bn-BD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ও আন্যান্য 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Department</a:t>
            </a:r>
            <a:r>
              <a:rPr lang="bn-BD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এ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যারা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>
                <a:latin typeface="AdorshoLipi" panose="02000500020000020004" pitchFamily="1" charset="0"/>
                <a:cs typeface="AdorshoLipi" panose="02000500020000020004" pitchFamily="1" charset="0"/>
              </a:rPr>
              <a:t>GPA 5.00 </a:t>
            </a:r>
            <a:r>
              <a:rPr lang="en-US" sz="2000" dirty="0" err="1">
                <a:latin typeface="AdorshoLipi" panose="02000500020000020004" pitchFamily="1" charset="0"/>
                <a:cs typeface="AdorshoLipi" panose="02000500020000020004" pitchFamily="1" charset="0"/>
              </a:rPr>
              <a:t>পেয়েছে</a:t>
            </a:r>
            <a:r>
              <a:rPr lang="en-US" sz="2000" dirty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>
                <a:latin typeface="AdorshoLipi" panose="02000500020000020004" pitchFamily="1" charset="0"/>
                <a:cs typeface="AdorshoLipi" panose="02000500020000020004" pitchFamily="1" charset="0"/>
              </a:rPr>
              <a:t>তাদের</a:t>
            </a:r>
            <a:r>
              <a:rPr lang="en-US" sz="2000" dirty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>
                <a:latin typeface="AdorshoLipi" panose="02000500020000020004" pitchFamily="1" charset="0"/>
                <a:cs typeface="AdorshoLipi" panose="02000500020000020004" pitchFamily="1" charset="0"/>
              </a:rPr>
              <a:t>সকল</a:t>
            </a:r>
            <a:r>
              <a:rPr lang="en-US" sz="2000" dirty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>
                <a:latin typeface="AdorshoLipi" panose="02000500020000020004" pitchFamily="1" charset="0"/>
                <a:cs typeface="AdorshoLipi" panose="02000500020000020004" pitchFamily="1" charset="0"/>
              </a:rPr>
              <a:t>তথ্য</a:t>
            </a:r>
            <a:r>
              <a:rPr lang="en-US" sz="2000" dirty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>
                <a:latin typeface="AdorshoLipi" panose="02000500020000020004" pitchFamily="1" charset="0"/>
                <a:cs typeface="AdorshoLipi" panose="02000500020000020004" pitchFamily="1" charset="0"/>
              </a:rPr>
              <a:t>প্রদর্শন</a:t>
            </a:r>
            <a:r>
              <a:rPr lang="en-US" sz="2000" dirty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>
                <a:latin typeface="AdorshoLipi" panose="02000500020000020004" pitchFamily="1" charset="0"/>
                <a:cs typeface="AdorshoLipi" panose="02000500020000020004" pitchFamily="1" charset="0"/>
              </a:rPr>
              <a:t>করার</a:t>
            </a:r>
            <a:r>
              <a:rPr lang="en-US" sz="2000" dirty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>
                <a:latin typeface="AdorshoLipi" panose="02000500020000020004" pitchFamily="1" charset="0"/>
                <a:cs typeface="AdorshoLipi" panose="02000500020000020004" pitchFamily="1" charset="0"/>
              </a:rPr>
              <a:t>জন্য</a:t>
            </a:r>
            <a:r>
              <a:rPr lang="en-US" sz="2000" dirty="0">
                <a:latin typeface="AdorshoLipi" panose="02000500020000020004" pitchFamily="1" charset="0"/>
                <a:cs typeface="AdorshoLipi" panose="02000500020000020004" pitchFamily="1" charset="0"/>
              </a:rPr>
              <a:t> SQL </a:t>
            </a:r>
            <a:r>
              <a:rPr lang="en-US" sz="2000" dirty="0" err="1">
                <a:latin typeface="AdorshoLipi" panose="02000500020000020004" pitchFamily="1" charset="0"/>
                <a:cs typeface="AdorshoLipi" panose="02000500020000020004" pitchFamily="1" charset="0"/>
              </a:rPr>
              <a:t>কমান্ড</a:t>
            </a:r>
            <a:r>
              <a:rPr lang="en-US" sz="2000" dirty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>
                <a:latin typeface="AdorshoLipi" panose="02000500020000020004" pitchFamily="1" charset="0"/>
                <a:cs typeface="AdorshoLipi" panose="02000500020000020004" pitchFamily="1" charset="0"/>
              </a:rPr>
              <a:t>হল</a:t>
            </a:r>
            <a:r>
              <a:rPr lang="en-US" sz="2000" dirty="0">
                <a:latin typeface="AdorshoLipi" panose="02000500020000020004" pitchFamily="1" charset="0"/>
                <a:cs typeface="AdorshoLipi" panose="02000500020000020004" pitchFamily="1" charset="0"/>
              </a:rPr>
              <a:t>-</a:t>
            </a:r>
          </a:p>
          <a:p>
            <a:r>
              <a:rPr lang="en-US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SELECT</a:t>
            </a:r>
            <a:r>
              <a:rPr lang="bn-BD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*</a:t>
            </a:r>
            <a:endParaRPr lang="en-US" dirty="0">
              <a:latin typeface="AdorshoLipi" panose="02000500020000020004" pitchFamily="1" charset="0"/>
              <a:cs typeface="AdorshoLipi" panose="02000500020000020004" pitchFamily="1" charset="0"/>
            </a:endParaRPr>
          </a:p>
          <a:p>
            <a:r>
              <a:rPr lang="en-US" dirty="0">
                <a:latin typeface="AdorshoLipi" panose="02000500020000020004" pitchFamily="1" charset="0"/>
                <a:cs typeface="AdorshoLipi" panose="02000500020000020004" pitchFamily="1" charset="0"/>
              </a:rPr>
              <a:t>FROM Result</a:t>
            </a:r>
          </a:p>
          <a:p>
            <a:r>
              <a:rPr lang="en-US" dirty="0">
                <a:latin typeface="AdorshoLipi" panose="02000500020000020004" pitchFamily="1" charset="0"/>
                <a:cs typeface="AdorshoLipi" panose="02000500020000020004" pitchFamily="1" charset="0"/>
              </a:rPr>
              <a:t>WHERE Department</a:t>
            </a:r>
            <a:r>
              <a:rPr lang="en-US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=“</a:t>
            </a:r>
            <a:r>
              <a:rPr lang="bn-BD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Science</a:t>
            </a:r>
            <a:r>
              <a:rPr lang="en-US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”</a:t>
            </a:r>
            <a:endParaRPr lang="en-US" dirty="0">
              <a:latin typeface="AdorshoLipi" panose="02000500020000020004" pitchFamily="1" charset="0"/>
              <a:cs typeface="AdorshoLipi" panose="02000500020000020004" pitchFamily="1" charset="0"/>
            </a:endParaRPr>
          </a:p>
          <a:p>
            <a:r>
              <a:rPr lang="bn-BD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OR </a:t>
            </a:r>
            <a:r>
              <a:rPr lang="en-US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GPA=“5” ;</a:t>
            </a:r>
            <a:endParaRPr lang="en-US" dirty="0">
              <a:latin typeface="AdorshoLipi" panose="02000500020000020004" pitchFamily="1" charset="0"/>
              <a:cs typeface="AdorshoLipi" panose="02000500020000020004" pitchFamily="1" charset="0"/>
            </a:endParaRPr>
          </a:p>
          <a:p>
            <a:endParaRPr lang="en-US" sz="2000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3350035"/>
              </p:ext>
            </p:extLst>
          </p:nvPr>
        </p:nvGraphicFramePr>
        <p:xfrm>
          <a:off x="2895600" y="4708818"/>
          <a:ext cx="6096000" cy="2118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9200"/>
                <a:gridCol w="1600200"/>
                <a:gridCol w="1752600"/>
                <a:gridCol w="1524000"/>
              </a:tblGrid>
              <a:tr h="294640">
                <a:tc>
                  <a:txBody>
                    <a:bodyPr/>
                    <a:lstStyle/>
                    <a:p>
                      <a:pPr algn="ctr"/>
                      <a:r>
                        <a:rPr lang="bn-BD" sz="18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Roll</a:t>
                      </a:r>
                      <a:endParaRPr lang="en-US" sz="180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18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Name</a:t>
                      </a:r>
                      <a:endParaRPr lang="en-US" sz="180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18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Department</a:t>
                      </a:r>
                      <a:endParaRPr lang="en-US" sz="180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18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GPA</a:t>
                      </a:r>
                      <a:endParaRPr lang="en-US" sz="180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1015</a:t>
                      </a:r>
                      <a:endParaRPr lang="en-US" sz="180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BD" sz="18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Karim</a:t>
                      </a:r>
                      <a:endParaRPr lang="en-US" sz="1800" dirty="0" smtClean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18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Science</a:t>
                      </a:r>
                      <a:endParaRPr lang="en-US" sz="180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5.00</a:t>
                      </a:r>
                      <a:endParaRPr lang="en-US" sz="180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1022</a:t>
                      </a:r>
                      <a:endParaRPr lang="en-US" sz="180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18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Rumi</a:t>
                      </a:r>
                      <a:endParaRPr lang="en-US" sz="180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BD" sz="18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Science</a:t>
                      </a:r>
                      <a:endParaRPr lang="en-US" sz="1800" dirty="0" smtClean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4.88</a:t>
                      </a:r>
                      <a:endParaRPr lang="en-US" sz="180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110</a:t>
                      </a:r>
                      <a:endParaRPr lang="en-US" sz="180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18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Rahim</a:t>
                      </a:r>
                      <a:endParaRPr lang="en-US" sz="180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18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Humanities</a:t>
                      </a:r>
                      <a:endParaRPr lang="en-US" sz="180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5</a:t>
                      </a:r>
                      <a:r>
                        <a:rPr lang="bn-BD" sz="18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.</a:t>
                      </a:r>
                      <a:r>
                        <a:rPr lang="en-US" sz="18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00</a:t>
                      </a:r>
                      <a:endParaRPr lang="en-US" sz="180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1650</a:t>
                      </a:r>
                      <a:endParaRPr lang="en-US" sz="180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BD" sz="18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Bithi</a:t>
                      </a:r>
                      <a:endParaRPr lang="en-US" sz="1800" dirty="0" smtClean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BD" sz="18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Business Studies</a:t>
                      </a:r>
                      <a:endParaRPr lang="en-US" sz="1800" dirty="0" smtClean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5.00</a:t>
                      </a:r>
                      <a:endParaRPr lang="en-US" sz="180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-37672" y="5780782"/>
            <a:ext cx="293327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BD" sz="1600" dirty="0">
                <a:solidFill>
                  <a:srgbClr val="002060"/>
                </a:solidFill>
                <a:latin typeface="AdorshoLipi" panose="02000500020000020004" pitchFamily="1" charset="0"/>
                <a:cs typeface="AdorshoLipi" panose="02000500020000020004" pitchFamily="1" charset="0"/>
              </a:rPr>
              <a:t>মোহাম্মদ নাসির উদ্দিন(সুমন), সহকারী অধ্যাপক , চৌয়ারা আদর্শ ডিগ্রি কলেজ, কুমিল্লা। ০১৭৩০ ৯০৭০৯০</a:t>
            </a:r>
            <a:endParaRPr lang="en-US" sz="1600" dirty="0">
              <a:solidFill>
                <a:srgbClr val="002060"/>
              </a:solidFill>
              <a:latin typeface="AdorshoLipi" panose="02000500020000020004" pitchFamily="1" charset="0"/>
              <a:cs typeface="AdorshoLipi" panose="02000500020000020004" pitchFamily="1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4324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0678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000" dirty="0" smtClean="0">
                <a:solidFill>
                  <a:srgbClr val="FF0000"/>
                </a:solidFill>
                <a:latin typeface="AdorshoLipi" panose="02000500020000020004" pitchFamily="1" charset="0"/>
                <a:cs typeface="AdorshoLipi" panose="02000500020000020004" pitchFamily="1" charset="0"/>
              </a:rPr>
              <a:t>কুয়েরি-</a:t>
            </a:r>
            <a:r>
              <a:rPr lang="en-US" sz="2000" dirty="0" smtClean="0">
                <a:solidFill>
                  <a:srgbClr val="FF0000"/>
                </a:solidFill>
                <a:latin typeface="AdorshoLipi" panose="02000500020000020004" pitchFamily="1" charset="0"/>
                <a:cs typeface="AdorshoLipi" panose="02000500020000020004" pitchFamily="1" charset="0"/>
              </a:rPr>
              <a:t>৬</a:t>
            </a:r>
            <a:r>
              <a:rPr lang="bn-BD" sz="2000" dirty="0" smtClean="0">
                <a:solidFill>
                  <a:srgbClr val="FF0000"/>
                </a:solidFill>
                <a:latin typeface="AdorshoLipi" panose="02000500020000020004" pitchFamily="1" charset="0"/>
                <a:cs typeface="AdorshoLipi" panose="02000500020000020004" pitchFamily="1" charset="0"/>
              </a:rPr>
              <a:t>:</a:t>
            </a:r>
            <a:r>
              <a:rPr lang="bn-BD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Result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টেবিল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থেকে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Science ও</a:t>
            </a:r>
            <a:r>
              <a:rPr lang="bn-BD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Humanities Department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এর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bn-BD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শিক্ষার্থীর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সকল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তথ্য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প্রদর্শন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করার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জন্য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SQL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কমান্ড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হল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-</a:t>
            </a:r>
          </a:p>
          <a:p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SELECT*</a:t>
            </a:r>
          </a:p>
          <a:p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FROM Result</a:t>
            </a:r>
          </a:p>
          <a:p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WHERE Department IN=(“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Science”,“Humanities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”);</a:t>
            </a:r>
            <a:endParaRPr lang="en-US" sz="2000" dirty="0">
              <a:latin typeface="AdorshoLipi" panose="02000500020000020004" pitchFamily="1" charset="0"/>
              <a:cs typeface="AdorshoLipi" panose="02000500020000020004" pitchFamily="1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3656768"/>
              </p:ext>
            </p:extLst>
          </p:nvPr>
        </p:nvGraphicFramePr>
        <p:xfrm>
          <a:off x="2971800" y="1631216"/>
          <a:ext cx="6096000" cy="184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9200"/>
                <a:gridCol w="1600200"/>
                <a:gridCol w="1905000"/>
                <a:gridCol w="1371600"/>
              </a:tblGrid>
              <a:tr h="294640">
                <a:tc>
                  <a:txBody>
                    <a:bodyPr/>
                    <a:lstStyle/>
                    <a:p>
                      <a:pPr algn="ctr"/>
                      <a:r>
                        <a:rPr lang="bn-BD" sz="18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Roll</a:t>
                      </a:r>
                      <a:endParaRPr lang="en-US" sz="180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18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Name</a:t>
                      </a:r>
                      <a:endParaRPr lang="en-US" sz="180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18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Department</a:t>
                      </a:r>
                      <a:endParaRPr lang="en-US" sz="180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18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GPA</a:t>
                      </a:r>
                      <a:endParaRPr lang="en-US" sz="180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1015</a:t>
                      </a:r>
                      <a:endParaRPr lang="en-US" sz="180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BD" sz="18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Karim</a:t>
                      </a:r>
                      <a:endParaRPr lang="en-US" sz="1800" dirty="0" smtClean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18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Science</a:t>
                      </a:r>
                      <a:endParaRPr lang="en-US" sz="180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5.00</a:t>
                      </a:r>
                      <a:endParaRPr lang="en-US" sz="180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1022</a:t>
                      </a:r>
                      <a:endParaRPr lang="en-US" sz="180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18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Rumi</a:t>
                      </a:r>
                      <a:endParaRPr lang="en-US" sz="180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BD" sz="18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Science</a:t>
                      </a:r>
                      <a:endParaRPr lang="en-US" sz="1800" dirty="0" smtClean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4.88</a:t>
                      </a:r>
                      <a:endParaRPr lang="en-US" sz="180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110</a:t>
                      </a:r>
                      <a:endParaRPr lang="en-US" sz="180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18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Rahim</a:t>
                      </a:r>
                      <a:endParaRPr lang="en-US" sz="180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18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Humanities</a:t>
                      </a:r>
                      <a:endParaRPr lang="en-US" sz="180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5</a:t>
                      </a:r>
                      <a:r>
                        <a:rPr lang="bn-BD" sz="18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.</a:t>
                      </a:r>
                      <a:r>
                        <a:rPr lang="en-US" sz="18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00</a:t>
                      </a:r>
                      <a:endParaRPr lang="en-US" sz="180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512</a:t>
                      </a:r>
                      <a:endParaRPr lang="en-US" sz="1800" b="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1800" b="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Sumi</a:t>
                      </a:r>
                      <a:endParaRPr lang="en-US" sz="1800" b="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1800" b="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Humanities</a:t>
                      </a:r>
                      <a:endParaRPr lang="en-US" sz="1800" b="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4.35</a:t>
                      </a:r>
                      <a:endParaRPr lang="en-US" sz="1800" b="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76200" y="3581400"/>
            <a:ext cx="8991600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000" dirty="0" smtClean="0">
                <a:solidFill>
                  <a:srgbClr val="FF0000"/>
                </a:solidFill>
                <a:latin typeface="AdorshoLipi" panose="02000500020000020004" pitchFamily="1" charset="0"/>
                <a:cs typeface="AdorshoLipi" panose="02000500020000020004" pitchFamily="1" charset="0"/>
              </a:rPr>
              <a:t>কুয়েরি-</a:t>
            </a:r>
            <a:r>
              <a:rPr lang="en-US" sz="2000" dirty="0">
                <a:solidFill>
                  <a:srgbClr val="FF0000"/>
                </a:solidFill>
                <a:latin typeface="AdorshoLipi" panose="02000500020000020004" pitchFamily="1" charset="0"/>
                <a:cs typeface="AdorshoLipi" panose="02000500020000020004" pitchFamily="1" charset="0"/>
              </a:rPr>
              <a:t>৭</a:t>
            </a:r>
            <a:r>
              <a:rPr lang="bn-BD" sz="2000" dirty="0" smtClean="0">
                <a:solidFill>
                  <a:srgbClr val="FF0000"/>
                </a:solidFill>
                <a:latin typeface="AdorshoLipi" panose="02000500020000020004" pitchFamily="1" charset="0"/>
                <a:cs typeface="AdorshoLipi" panose="02000500020000020004" pitchFamily="1" charset="0"/>
              </a:rPr>
              <a:t>:</a:t>
            </a:r>
            <a:r>
              <a:rPr lang="bn-BD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bn-BD" sz="2000" dirty="0">
                <a:latin typeface="AdorshoLipi" panose="02000500020000020004" pitchFamily="1" charset="0"/>
                <a:cs typeface="AdorshoLipi" panose="02000500020000020004" pitchFamily="1" charset="0"/>
              </a:rPr>
              <a:t>Result </a:t>
            </a:r>
            <a:r>
              <a:rPr lang="en-US" sz="2000" dirty="0" err="1">
                <a:latin typeface="AdorshoLipi" panose="02000500020000020004" pitchFamily="1" charset="0"/>
                <a:cs typeface="AdorshoLipi" panose="02000500020000020004" pitchFamily="1" charset="0"/>
              </a:rPr>
              <a:t>টেবিল</a:t>
            </a:r>
            <a:r>
              <a:rPr lang="en-US" sz="2000" dirty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>
                <a:latin typeface="AdorshoLipi" panose="02000500020000020004" pitchFamily="1" charset="0"/>
                <a:cs typeface="AdorshoLipi" panose="02000500020000020004" pitchFamily="1" charset="0"/>
              </a:rPr>
              <a:t>থেকে</a:t>
            </a:r>
            <a:r>
              <a:rPr lang="en-US" sz="2000" dirty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যে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সকল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bn-BD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শিক্ষার্থীর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া GPA 5.00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পায়নি</a:t>
            </a:r>
            <a:r>
              <a:rPr lang="bn-BD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তাদের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Roll,Name</a:t>
            </a:r>
            <a:r>
              <a:rPr lang="en-US" sz="2000" dirty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ও Department </a:t>
            </a:r>
            <a:r>
              <a:rPr lang="en-US" sz="2000" dirty="0" err="1">
                <a:latin typeface="AdorshoLipi" panose="02000500020000020004" pitchFamily="1" charset="0"/>
                <a:cs typeface="AdorshoLipi" panose="02000500020000020004" pitchFamily="1" charset="0"/>
              </a:rPr>
              <a:t>প্রদর্শন</a:t>
            </a:r>
            <a:r>
              <a:rPr lang="en-US" sz="2000" dirty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>
                <a:latin typeface="AdorshoLipi" panose="02000500020000020004" pitchFamily="1" charset="0"/>
                <a:cs typeface="AdorshoLipi" panose="02000500020000020004" pitchFamily="1" charset="0"/>
              </a:rPr>
              <a:t>করার</a:t>
            </a:r>
            <a:r>
              <a:rPr lang="en-US" sz="2000" dirty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>
                <a:latin typeface="AdorshoLipi" panose="02000500020000020004" pitchFamily="1" charset="0"/>
                <a:cs typeface="AdorshoLipi" panose="02000500020000020004" pitchFamily="1" charset="0"/>
              </a:rPr>
              <a:t>জন্য</a:t>
            </a:r>
            <a:r>
              <a:rPr lang="en-US" sz="2000" dirty="0">
                <a:latin typeface="AdorshoLipi" panose="02000500020000020004" pitchFamily="1" charset="0"/>
                <a:cs typeface="AdorshoLipi" panose="02000500020000020004" pitchFamily="1" charset="0"/>
              </a:rPr>
              <a:t> SQL </a:t>
            </a:r>
            <a:r>
              <a:rPr lang="en-US" sz="2000" dirty="0" err="1">
                <a:latin typeface="AdorshoLipi" panose="02000500020000020004" pitchFamily="1" charset="0"/>
                <a:cs typeface="AdorshoLipi" panose="02000500020000020004" pitchFamily="1" charset="0"/>
              </a:rPr>
              <a:t>কমান্ড</a:t>
            </a:r>
            <a:r>
              <a:rPr lang="en-US" sz="2000" dirty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>
                <a:latin typeface="AdorshoLipi" panose="02000500020000020004" pitchFamily="1" charset="0"/>
                <a:cs typeface="AdorshoLipi" panose="02000500020000020004" pitchFamily="1" charset="0"/>
              </a:rPr>
              <a:t>হল</a:t>
            </a:r>
            <a:r>
              <a:rPr lang="en-US" sz="2000" dirty="0">
                <a:latin typeface="AdorshoLipi" panose="02000500020000020004" pitchFamily="1" charset="0"/>
                <a:cs typeface="AdorshoLipi" panose="02000500020000020004" pitchFamily="1" charset="0"/>
              </a:rPr>
              <a:t>-</a:t>
            </a:r>
          </a:p>
          <a:p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SELECT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Roll,Name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, Department</a:t>
            </a:r>
            <a:endParaRPr lang="en-US" sz="2000" dirty="0">
              <a:latin typeface="AdorshoLipi" panose="02000500020000020004" pitchFamily="1" charset="0"/>
              <a:cs typeface="AdorshoLipi" panose="02000500020000020004" pitchFamily="1" charset="0"/>
            </a:endParaRPr>
          </a:p>
          <a:p>
            <a:r>
              <a:rPr lang="en-US" sz="2000" dirty="0">
                <a:latin typeface="AdorshoLipi" panose="02000500020000020004" pitchFamily="1" charset="0"/>
                <a:cs typeface="AdorshoLipi" panose="02000500020000020004" pitchFamily="1" charset="0"/>
              </a:rPr>
              <a:t>FROM Result</a:t>
            </a:r>
          </a:p>
          <a:p>
            <a:r>
              <a:rPr lang="en-US" sz="2000" dirty="0">
                <a:latin typeface="AdorshoLipi" panose="02000500020000020004" pitchFamily="1" charset="0"/>
                <a:cs typeface="AdorshoLipi" panose="02000500020000020004" pitchFamily="1" charset="0"/>
              </a:rPr>
              <a:t>WHERE 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GPA NOT </a:t>
            </a:r>
            <a:r>
              <a:rPr lang="en-US" sz="2000" dirty="0">
                <a:latin typeface="AdorshoLipi" panose="02000500020000020004" pitchFamily="1" charset="0"/>
                <a:cs typeface="AdorshoLipi" panose="02000500020000020004" pitchFamily="1" charset="0"/>
              </a:rPr>
              <a:t>IN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=(5.00);</a:t>
            </a:r>
            <a:endParaRPr lang="en-US" sz="2000" dirty="0">
              <a:latin typeface="AdorshoLipi" panose="02000500020000020004" pitchFamily="1" charset="0"/>
              <a:cs typeface="AdorshoLipi" panose="02000500020000020004" pitchFamily="1" charset="0"/>
            </a:endParaRPr>
          </a:p>
          <a:p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4248893"/>
              </p:ext>
            </p:extLst>
          </p:nvPr>
        </p:nvGraphicFramePr>
        <p:xfrm>
          <a:off x="2667001" y="5181601"/>
          <a:ext cx="6400800" cy="16001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84744"/>
                <a:gridCol w="1984744"/>
                <a:gridCol w="2431312"/>
              </a:tblGrid>
              <a:tr h="386963">
                <a:tc>
                  <a:txBody>
                    <a:bodyPr/>
                    <a:lstStyle/>
                    <a:p>
                      <a:pPr algn="ctr"/>
                      <a:r>
                        <a:rPr lang="bn-BD" sz="18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Roll</a:t>
                      </a:r>
                      <a:endParaRPr lang="en-US" sz="180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18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Name</a:t>
                      </a:r>
                      <a:endParaRPr lang="en-US" sz="180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18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Department</a:t>
                      </a:r>
                      <a:endParaRPr lang="en-US" sz="1800" dirty="0" smtClean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</a:tr>
              <a:tr h="386963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512</a:t>
                      </a:r>
                      <a:endParaRPr lang="en-US" sz="180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18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Sumi</a:t>
                      </a:r>
                      <a:endParaRPr lang="en-US" sz="180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18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Humanities</a:t>
                      </a:r>
                      <a:endParaRPr lang="en-US" sz="180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</a:tr>
              <a:tr h="386963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1022</a:t>
                      </a:r>
                      <a:endParaRPr lang="en-US" sz="180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18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Rumi</a:t>
                      </a:r>
                      <a:endParaRPr lang="en-US" sz="180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BD" sz="18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Science</a:t>
                      </a:r>
                      <a:endParaRPr lang="en-US" sz="1800" dirty="0" smtClean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</a:tr>
              <a:tr h="43931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1530</a:t>
                      </a:r>
                      <a:endParaRPr lang="en-US" sz="180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18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Juthi</a:t>
                      </a:r>
                      <a:endParaRPr lang="en-US" sz="180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18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Business Studies</a:t>
                      </a:r>
                      <a:endParaRPr lang="en-US" sz="180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-38100" y="5715000"/>
            <a:ext cx="27051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BD" sz="1600" dirty="0">
                <a:solidFill>
                  <a:srgbClr val="002060"/>
                </a:solidFill>
                <a:latin typeface="AdorshoLipi" panose="02000500020000020004" pitchFamily="1" charset="0"/>
                <a:cs typeface="AdorshoLipi" panose="02000500020000020004" pitchFamily="1" charset="0"/>
              </a:rPr>
              <a:t>মোহাম্মদ নাসির উদ্দিন(সুমন), সহকারী অধ্যাপক , চৌয়ারা আদর্শ ডিগ্রি কলেজ, কুমিল্লা। ০১৭৩০ ৯০৭০৯০</a:t>
            </a:r>
            <a:endParaRPr lang="en-US" sz="1600" dirty="0">
              <a:solidFill>
                <a:srgbClr val="002060"/>
              </a:solidFill>
              <a:latin typeface="AdorshoLipi" panose="02000500020000020004" pitchFamily="1" charset="0"/>
              <a:cs typeface="AdorshoLipi" panose="02000500020000020004" pitchFamily="1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4568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9043" y="381000"/>
            <a:ext cx="89916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000" dirty="0" smtClean="0">
                <a:solidFill>
                  <a:srgbClr val="FF0000"/>
                </a:solidFill>
                <a:latin typeface="AdorshoLipi" panose="02000500020000020004" pitchFamily="1" charset="0"/>
                <a:cs typeface="AdorshoLipi" panose="02000500020000020004" pitchFamily="1" charset="0"/>
              </a:rPr>
              <a:t>কুয়েরি-</a:t>
            </a:r>
            <a:r>
              <a:rPr lang="en-US" sz="2000" dirty="0" smtClean="0">
                <a:solidFill>
                  <a:srgbClr val="FF0000"/>
                </a:solidFill>
                <a:latin typeface="AdorshoLipi" panose="02000500020000020004" pitchFamily="1" charset="0"/>
                <a:cs typeface="AdorshoLipi" panose="02000500020000020004" pitchFamily="1" charset="0"/>
              </a:rPr>
              <a:t>৮</a:t>
            </a:r>
            <a:r>
              <a:rPr lang="bn-BD" sz="2000" dirty="0" smtClean="0">
                <a:solidFill>
                  <a:srgbClr val="FF0000"/>
                </a:solidFill>
                <a:latin typeface="AdorshoLipi" panose="02000500020000020004" pitchFamily="1" charset="0"/>
                <a:cs typeface="AdorshoLipi" panose="02000500020000020004" pitchFamily="1" charset="0"/>
              </a:rPr>
              <a:t>:</a:t>
            </a:r>
            <a:r>
              <a:rPr lang="bn-BD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bn-BD" sz="2000" dirty="0">
                <a:latin typeface="AdorshoLipi" panose="02000500020000020004" pitchFamily="1" charset="0"/>
                <a:cs typeface="AdorshoLipi" panose="02000500020000020004" pitchFamily="1" charset="0"/>
              </a:rPr>
              <a:t>Result </a:t>
            </a:r>
            <a:r>
              <a:rPr lang="en-US" sz="2000" dirty="0" err="1">
                <a:latin typeface="AdorshoLipi" panose="02000500020000020004" pitchFamily="1" charset="0"/>
                <a:cs typeface="AdorshoLipi" panose="02000500020000020004" pitchFamily="1" charset="0"/>
              </a:rPr>
              <a:t>টেবিল</a:t>
            </a:r>
            <a:r>
              <a:rPr lang="en-US" sz="2000" dirty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>
                <a:latin typeface="AdorshoLipi" panose="02000500020000020004" pitchFamily="1" charset="0"/>
                <a:cs typeface="AdorshoLipi" panose="02000500020000020004" pitchFamily="1" charset="0"/>
              </a:rPr>
              <a:t>থেকে</a:t>
            </a:r>
            <a:r>
              <a:rPr lang="en-US" sz="2000" dirty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>
                <a:latin typeface="AdorshoLipi" panose="02000500020000020004" pitchFamily="1" charset="0"/>
                <a:cs typeface="AdorshoLipi" panose="02000500020000020004" pitchFamily="1" charset="0"/>
              </a:rPr>
              <a:t>যে</a:t>
            </a:r>
            <a:r>
              <a:rPr lang="en-US" sz="2000" dirty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>
                <a:latin typeface="AdorshoLipi" panose="02000500020000020004" pitchFamily="1" charset="0"/>
                <a:cs typeface="AdorshoLipi" panose="02000500020000020004" pitchFamily="1" charset="0"/>
              </a:rPr>
              <a:t>সকল</a:t>
            </a:r>
            <a:r>
              <a:rPr lang="en-US" sz="2000" dirty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bn-BD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শিক্ষার্থী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দের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Roll 1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হতে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1000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পর্যন্ত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Roll,Name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>
                <a:latin typeface="AdorshoLipi" panose="02000500020000020004" pitchFamily="1" charset="0"/>
                <a:cs typeface="AdorshoLipi" panose="02000500020000020004" pitchFamily="1" charset="0"/>
              </a:rPr>
              <a:t>ও Department </a:t>
            </a:r>
            <a:r>
              <a:rPr lang="en-US" sz="2000" dirty="0" err="1">
                <a:latin typeface="AdorshoLipi" panose="02000500020000020004" pitchFamily="1" charset="0"/>
                <a:cs typeface="AdorshoLipi" panose="02000500020000020004" pitchFamily="1" charset="0"/>
              </a:rPr>
              <a:t>প্রদর্শন</a:t>
            </a:r>
            <a:r>
              <a:rPr lang="en-US" sz="2000" dirty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>
                <a:latin typeface="AdorshoLipi" panose="02000500020000020004" pitchFamily="1" charset="0"/>
                <a:cs typeface="AdorshoLipi" panose="02000500020000020004" pitchFamily="1" charset="0"/>
              </a:rPr>
              <a:t>করার</a:t>
            </a:r>
            <a:r>
              <a:rPr lang="en-US" sz="2000" dirty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>
                <a:latin typeface="AdorshoLipi" panose="02000500020000020004" pitchFamily="1" charset="0"/>
                <a:cs typeface="AdorshoLipi" panose="02000500020000020004" pitchFamily="1" charset="0"/>
              </a:rPr>
              <a:t>জন্য</a:t>
            </a:r>
            <a:r>
              <a:rPr lang="en-US" sz="2000" dirty="0">
                <a:latin typeface="AdorshoLipi" panose="02000500020000020004" pitchFamily="1" charset="0"/>
                <a:cs typeface="AdorshoLipi" panose="02000500020000020004" pitchFamily="1" charset="0"/>
              </a:rPr>
              <a:t> SQL </a:t>
            </a:r>
            <a:r>
              <a:rPr lang="en-US" sz="2000" dirty="0" err="1">
                <a:latin typeface="AdorshoLipi" panose="02000500020000020004" pitchFamily="1" charset="0"/>
                <a:cs typeface="AdorshoLipi" panose="02000500020000020004" pitchFamily="1" charset="0"/>
              </a:rPr>
              <a:t>কমান্ড</a:t>
            </a:r>
            <a:r>
              <a:rPr lang="en-US" sz="2000" dirty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>
                <a:latin typeface="AdorshoLipi" panose="02000500020000020004" pitchFamily="1" charset="0"/>
                <a:cs typeface="AdorshoLipi" panose="02000500020000020004" pitchFamily="1" charset="0"/>
              </a:rPr>
              <a:t>হল</a:t>
            </a:r>
            <a:r>
              <a:rPr lang="en-US" sz="2000" dirty="0">
                <a:latin typeface="AdorshoLipi" panose="02000500020000020004" pitchFamily="1" charset="0"/>
                <a:cs typeface="AdorshoLipi" panose="02000500020000020004" pitchFamily="1" charset="0"/>
              </a:rPr>
              <a:t>-</a:t>
            </a:r>
          </a:p>
          <a:p>
            <a:r>
              <a:rPr lang="en-US" sz="2000" dirty="0">
                <a:latin typeface="AdorshoLipi" panose="02000500020000020004" pitchFamily="1" charset="0"/>
                <a:cs typeface="AdorshoLipi" panose="02000500020000020004" pitchFamily="1" charset="0"/>
              </a:rPr>
              <a:t>SELECT </a:t>
            </a:r>
            <a:r>
              <a:rPr lang="en-US" sz="2000" dirty="0" err="1">
                <a:latin typeface="AdorshoLipi" panose="02000500020000020004" pitchFamily="1" charset="0"/>
                <a:cs typeface="AdorshoLipi" panose="02000500020000020004" pitchFamily="1" charset="0"/>
              </a:rPr>
              <a:t>Roll,Name</a:t>
            </a:r>
            <a:r>
              <a:rPr lang="en-US" sz="2000" dirty="0">
                <a:latin typeface="AdorshoLipi" panose="02000500020000020004" pitchFamily="1" charset="0"/>
                <a:cs typeface="AdorshoLipi" panose="02000500020000020004" pitchFamily="1" charset="0"/>
              </a:rPr>
              <a:t>, Department</a:t>
            </a:r>
          </a:p>
          <a:p>
            <a:r>
              <a:rPr lang="en-US" sz="2000" dirty="0">
                <a:latin typeface="AdorshoLipi" panose="02000500020000020004" pitchFamily="1" charset="0"/>
                <a:cs typeface="AdorshoLipi" panose="02000500020000020004" pitchFamily="1" charset="0"/>
              </a:rPr>
              <a:t>FROM Result</a:t>
            </a:r>
          </a:p>
          <a:p>
            <a:r>
              <a:rPr lang="en-US" sz="2000" dirty="0">
                <a:latin typeface="AdorshoLipi" panose="02000500020000020004" pitchFamily="1" charset="0"/>
                <a:cs typeface="AdorshoLipi" panose="02000500020000020004" pitchFamily="1" charset="0"/>
              </a:rPr>
              <a:t>WHERE 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Roll BETWEEN 200 AND 500;</a:t>
            </a:r>
            <a:endParaRPr lang="en-US" sz="2000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625060"/>
              </p:ext>
            </p:extLst>
          </p:nvPr>
        </p:nvGraphicFramePr>
        <p:xfrm>
          <a:off x="2971800" y="2209800"/>
          <a:ext cx="609600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/>
                <a:gridCol w="2032000"/>
                <a:gridCol w="2032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bn-BD" sz="18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Roll</a:t>
                      </a:r>
                      <a:endParaRPr lang="en-US" sz="180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18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Name</a:t>
                      </a:r>
                      <a:endParaRPr lang="en-US" sz="180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18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Department</a:t>
                      </a:r>
                      <a:endParaRPr lang="en-US" sz="1800" dirty="0" smtClean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52400" y="3245584"/>
            <a:ext cx="89154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000" dirty="0" smtClean="0">
                <a:solidFill>
                  <a:srgbClr val="FF0000"/>
                </a:solidFill>
                <a:latin typeface="AdorshoLipi" panose="02000500020000020004" pitchFamily="1" charset="0"/>
                <a:cs typeface="AdorshoLipi" panose="02000500020000020004" pitchFamily="1" charset="0"/>
              </a:rPr>
              <a:t>কুয়েরি-</a:t>
            </a:r>
            <a:r>
              <a:rPr lang="en-US" sz="2000" dirty="0" smtClean="0">
                <a:solidFill>
                  <a:srgbClr val="FF0000"/>
                </a:solidFill>
                <a:latin typeface="AdorshoLipi" panose="02000500020000020004" pitchFamily="1" charset="0"/>
                <a:cs typeface="AdorshoLipi" panose="02000500020000020004" pitchFamily="1" charset="0"/>
              </a:rPr>
              <a:t>৯</a:t>
            </a:r>
            <a:r>
              <a:rPr lang="bn-BD" sz="2000" dirty="0" smtClean="0">
                <a:solidFill>
                  <a:srgbClr val="FF0000"/>
                </a:solidFill>
                <a:latin typeface="AdorshoLipi" panose="02000500020000020004" pitchFamily="1" charset="0"/>
                <a:cs typeface="AdorshoLipi" panose="02000500020000020004" pitchFamily="1" charset="0"/>
              </a:rPr>
              <a:t>:</a:t>
            </a:r>
            <a:r>
              <a:rPr lang="bn-BD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bn-BD" sz="2000" dirty="0">
                <a:latin typeface="AdorshoLipi" panose="02000500020000020004" pitchFamily="1" charset="0"/>
                <a:cs typeface="AdorshoLipi" panose="02000500020000020004" pitchFamily="1" charset="0"/>
              </a:rPr>
              <a:t>Result </a:t>
            </a:r>
            <a:r>
              <a:rPr lang="en-US" sz="2000" dirty="0" err="1">
                <a:latin typeface="AdorshoLipi" panose="02000500020000020004" pitchFamily="1" charset="0"/>
                <a:cs typeface="AdorshoLipi" panose="02000500020000020004" pitchFamily="1" charset="0"/>
              </a:rPr>
              <a:t>টেবিল</a:t>
            </a:r>
            <a:r>
              <a:rPr lang="en-US" sz="2000" dirty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>
                <a:latin typeface="AdorshoLipi" panose="02000500020000020004" pitchFamily="1" charset="0"/>
                <a:cs typeface="AdorshoLipi" panose="02000500020000020004" pitchFamily="1" charset="0"/>
              </a:rPr>
              <a:t>থেকে</a:t>
            </a:r>
            <a:r>
              <a:rPr lang="en-US" sz="2000" dirty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>
                <a:latin typeface="AdorshoLipi" panose="02000500020000020004" pitchFamily="1" charset="0"/>
                <a:cs typeface="AdorshoLipi" panose="02000500020000020004" pitchFamily="1" charset="0"/>
              </a:rPr>
              <a:t>যে</a:t>
            </a:r>
            <a:r>
              <a:rPr lang="en-US" sz="2000" dirty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>
                <a:latin typeface="AdorshoLipi" panose="02000500020000020004" pitchFamily="1" charset="0"/>
                <a:cs typeface="AdorshoLipi" panose="02000500020000020004" pitchFamily="1" charset="0"/>
              </a:rPr>
              <a:t>সকল</a:t>
            </a:r>
            <a:r>
              <a:rPr lang="en-US" sz="2000" dirty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bn-BD" sz="2000" dirty="0">
                <a:latin typeface="AdorshoLipi" panose="02000500020000020004" pitchFamily="1" charset="0"/>
                <a:cs typeface="AdorshoLipi" panose="02000500020000020004" pitchFamily="1" charset="0"/>
              </a:rPr>
              <a:t>শিক্ষার্থী</a:t>
            </a:r>
            <a:r>
              <a:rPr lang="en-US" sz="2000" dirty="0" err="1">
                <a:latin typeface="AdorshoLipi" panose="02000500020000020004" pitchFamily="1" charset="0"/>
                <a:cs typeface="AdorshoLipi" panose="02000500020000020004" pitchFamily="1" charset="0"/>
              </a:rPr>
              <a:t>দের</a:t>
            </a:r>
            <a:r>
              <a:rPr lang="en-US" sz="2000" dirty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নামের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শুরুতে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R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আছে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তাদের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Roll,Name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>
                <a:latin typeface="AdorshoLipi" panose="02000500020000020004" pitchFamily="1" charset="0"/>
                <a:cs typeface="AdorshoLipi" panose="02000500020000020004" pitchFamily="1" charset="0"/>
              </a:rPr>
              <a:t>ও 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GPA </a:t>
            </a:r>
            <a:r>
              <a:rPr lang="en-US" sz="2000" dirty="0" err="1">
                <a:latin typeface="AdorshoLipi" panose="02000500020000020004" pitchFamily="1" charset="0"/>
                <a:cs typeface="AdorshoLipi" panose="02000500020000020004" pitchFamily="1" charset="0"/>
              </a:rPr>
              <a:t>প্রদর্শন</a:t>
            </a:r>
            <a:r>
              <a:rPr lang="en-US" sz="2000" dirty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>
                <a:latin typeface="AdorshoLipi" panose="02000500020000020004" pitchFamily="1" charset="0"/>
                <a:cs typeface="AdorshoLipi" panose="02000500020000020004" pitchFamily="1" charset="0"/>
              </a:rPr>
              <a:t>করার</a:t>
            </a:r>
            <a:r>
              <a:rPr lang="en-US" sz="2000" dirty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>
                <a:latin typeface="AdorshoLipi" panose="02000500020000020004" pitchFamily="1" charset="0"/>
                <a:cs typeface="AdorshoLipi" panose="02000500020000020004" pitchFamily="1" charset="0"/>
              </a:rPr>
              <a:t>জন্য</a:t>
            </a:r>
            <a:r>
              <a:rPr lang="en-US" sz="2000" dirty="0">
                <a:latin typeface="AdorshoLipi" panose="02000500020000020004" pitchFamily="1" charset="0"/>
                <a:cs typeface="AdorshoLipi" panose="02000500020000020004" pitchFamily="1" charset="0"/>
              </a:rPr>
              <a:t> SQL </a:t>
            </a:r>
            <a:r>
              <a:rPr lang="en-US" sz="2000" dirty="0" err="1">
                <a:latin typeface="AdorshoLipi" panose="02000500020000020004" pitchFamily="1" charset="0"/>
                <a:cs typeface="AdorshoLipi" panose="02000500020000020004" pitchFamily="1" charset="0"/>
              </a:rPr>
              <a:t>কমান্ড</a:t>
            </a:r>
            <a:r>
              <a:rPr lang="en-US" sz="2000" dirty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>
                <a:latin typeface="AdorshoLipi" panose="02000500020000020004" pitchFamily="1" charset="0"/>
                <a:cs typeface="AdorshoLipi" panose="02000500020000020004" pitchFamily="1" charset="0"/>
              </a:rPr>
              <a:t>হল</a:t>
            </a:r>
            <a:r>
              <a:rPr lang="en-US" sz="2000" dirty="0">
                <a:latin typeface="AdorshoLipi" panose="02000500020000020004" pitchFamily="1" charset="0"/>
                <a:cs typeface="AdorshoLipi" panose="02000500020000020004" pitchFamily="1" charset="0"/>
              </a:rPr>
              <a:t>-</a:t>
            </a:r>
          </a:p>
          <a:p>
            <a:r>
              <a:rPr lang="en-US" sz="2000" dirty="0">
                <a:latin typeface="AdorshoLipi" panose="02000500020000020004" pitchFamily="1" charset="0"/>
                <a:cs typeface="AdorshoLipi" panose="02000500020000020004" pitchFamily="1" charset="0"/>
              </a:rPr>
              <a:t>SELECT </a:t>
            </a:r>
            <a:r>
              <a:rPr lang="en-US" sz="2000" dirty="0" err="1">
                <a:latin typeface="AdorshoLipi" panose="02000500020000020004" pitchFamily="1" charset="0"/>
                <a:cs typeface="AdorshoLipi" panose="02000500020000020004" pitchFamily="1" charset="0"/>
              </a:rPr>
              <a:t>Roll,Name</a:t>
            </a:r>
            <a:r>
              <a:rPr lang="en-US" sz="2000" dirty="0">
                <a:latin typeface="AdorshoLipi" panose="02000500020000020004" pitchFamily="1" charset="0"/>
                <a:cs typeface="AdorshoLipi" panose="02000500020000020004" pitchFamily="1" charset="0"/>
              </a:rPr>
              <a:t>, 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GPA</a:t>
            </a:r>
            <a:endParaRPr lang="en-US" sz="2000" dirty="0">
              <a:latin typeface="AdorshoLipi" panose="02000500020000020004" pitchFamily="1" charset="0"/>
              <a:cs typeface="AdorshoLipi" panose="02000500020000020004" pitchFamily="1" charset="0"/>
            </a:endParaRPr>
          </a:p>
          <a:p>
            <a:r>
              <a:rPr lang="en-US" sz="2000" dirty="0">
                <a:latin typeface="AdorshoLipi" panose="02000500020000020004" pitchFamily="1" charset="0"/>
                <a:cs typeface="AdorshoLipi" panose="02000500020000020004" pitchFamily="1" charset="0"/>
              </a:rPr>
              <a:t>FROM Result</a:t>
            </a:r>
          </a:p>
          <a:p>
            <a:r>
              <a:rPr lang="en-US" sz="2000" dirty="0">
                <a:latin typeface="AdorshoLipi" panose="02000500020000020004" pitchFamily="1" charset="0"/>
                <a:cs typeface="AdorshoLipi" panose="02000500020000020004" pitchFamily="1" charset="0"/>
              </a:rPr>
              <a:t>WHERE 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Name LIKE”R%”;</a:t>
            </a:r>
            <a:endParaRPr lang="en-US" sz="2000" dirty="0">
              <a:latin typeface="AdorshoLipi" panose="02000500020000020004" pitchFamily="1" charset="0"/>
              <a:cs typeface="AdorshoLipi" panose="02000500020000020004" pitchFamily="1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1162713"/>
              </p:ext>
            </p:extLst>
          </p:nvPr>
        </p:nvGraphicFramePr>
        <p:xfrm>
          <a:off x="2971800" y="5029200"/>
          <a:ext cx="6096000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/>
                <a:gridCol w="2032000"/>
                <a:gridCol w="2032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bn-BD" sz="18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Roll</a:t>
                      </a:r>
                      <a:endParaRPr lang="en-US" sz="180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18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Name</a:t>
                      </a:r>
                      <a:endParaRPr lang="en-US" sz="180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BD" sz="18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GPA</a:t>
                      </a:r>
                      <a:endParaRPr lang="en-US" sz="1800" dirty="0" smtClean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110</a:t>
                      </a:r>
                      <a:endParaRPr lang="en-US" sz="180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18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Rahim</a:t>
                      </a:r>
                      <a:endParaRPr lang="en-US" sz="180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5</a:t>
                      </a:r>
                      <a:r>
                        <a:rPr lang="bn-BD" sz="18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.</a:t>
                      </a:r>
                      <a:r>
                        <a:rPr lang="en-US" sz="18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00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1022</a:t>
                      </a:r>
                      <a:endParaRPr lang="en-US" sz="180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18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Rumi</a:t>
                      </a:r>
                      <a:endParaRPr lang="en-US" sz="180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4.88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0" y="6396335"/>
            <a:ext cx="9144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BD" sz="1600" dirty="0">
                <a:solidFill>
                  <a:srgbClr val="002060"/>
                </a:solidFill>
                <a:latin typeface="AdorshoLipi" panose="02000500020000020004" pitchFamily="1" charset="0"/>
                <a:cs typeface="AdorshoLipi" panose="02000500020000020004" pitchFamily="1" charset="0"/>
              </a:rPr>
              <a:t>মোহাম্মদ নাসির উদ্দিন(সুমন), সহকারী অধ্যাপক , চৌয়ারা আদর্শ ডিগ্রি কলেজ, কুমিল্লা। ০১৭৩০ ৯০৭০৯০</a:t>
            </a:r>
            <a:endParaRPr lang="en-US" sz="1600" dirty="0">
              <a:solidFill>
                <a:srgbClr val="002060"/>
              </a:solidFill>
              <a:latin typeface="AdorshoLipi" panose="02000500020000020004" pitchFamily="1" charset="0"/>
              <a:cs typeface="AdorshoLipi" panose="02000500020000020004" pitchFamily="1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1273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" y="76200"/>
            <a:ext cx="89154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000" dirty="0" smtClean="0">
                <a:solidFill>
                  <a:srgbClr val="FF0000"/>
                </a:solidFill>
                <a:latin typeface="AdorshoLipi" panose="02000500020000020004" pitchFamily="1" charset="0"/>
                <a:cs typeface="AdorshoLipi" panose="02000500020000020004" pitchFamily="1" charset="0"/>
              </a:rPr>
              <a:t>কুয়েরি-</a:t>
            </a:r>
            <a:r>
              <a:rPr lang="en-US" sz="2000" dirty="0" smtClean="0">
                <a:solidFill>
                  <a:srgbClr val="FF0000"/>
                </a:solidFill>
                <a:latin typeface="AdorshoLipi" panose="02000500020000020004" pitchFamily="1" charset="0"/>
                <a:cs typeface="AdorshoLipi" panose="02000500020000020004" pitchFamily="1" charset="0"/>
              </a:rPr>
              <a:t>১০</a:t>
            </a:r>
            <a:r>
              <a:rPr lang="bn-BD" sz="2000" dirty="0" smtClean="0">
                <a:solidFill>
                  <a:srgbClr val="FF0000"/>
                </a:solidFill>
                <a:latin typeface="AdorshoLipi" panose="02000500020000020004" pitchFamily="1" charset="0"/>
                <a:cs typeface="AdorshoLipi" panose="02000500020000020004" pitchFamily="1" charset="0"/>
              </a:rPr>
              <a:t>:</a:t>
            </a:r>
            <a:r>
              <a:rPr lang="bn-BD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bn-BD" sz="2000" dirty="0">
                <a:latin typeface="AdorshoLipi" panose="02000500020000020004" pitchFamily="1" charset="0"/>
                <a:cs typeface="AdorshoLipi" panose="02000500020000020004" pitchFamily="1" charset="0"/>
              </a:rPr>
              <a:t>Result </a:t>
            </a:r>
            <a:r>
              <a:rPr lang="en-US" sz="2000" dirty="0" err="1">
                <a:latin typeface="AdorshoLipi" panose="02000500020000020004" pitchFamily="1" charset="0"/>
                <a:cs typeface="AdorshoLipi" panose="02000500020000020004" pitchFamily="1" charset="0"/>
              </a:rPr>
              <a:t>টেবিল</a:t>
            </a:r>
            <a:r>
              <a:rPr lang="en-US" sz="2000" dirty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>
                <a:latin typeface="AdorshoLipi" panose="02000500020000020004" pitchFamily="1" charset="0"/>
                <a:cs typeface="AdorshoLipi" panose="02000500020000020004" pitchFamily="1" charset="0"/>
              </a:rPr>
              <a:t>থেকে</a:t>
            </a:r>
            <a:r>
              <a:rPr lang="en-US" sz="2000" dirty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GPA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এর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নিন্মক্রম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অনুসারে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তাদের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 Roll, Name, Department </a:t>
            </a:r>
            <a:r>
              <a:rPr lang="en-US" sz="2000" dirty="0">
                <a:latin typeface="AdorshoLipi" panose="02000500020000020004" pitchFamily="1" charset="0"/>
                <a:cs typeface="AdorshoLipi" panose="02000500020000020004" pitchFamily="1" charset="0"/>
              </a:rPr>
              <a:t>ও GPA </a:t>
            </a:r>
            <a:r>
              <a:rPr lang="en-US" sz="2000" dirty="0" err="1">
                <a:latin typeface="AdorshoLipi" panose="02000500020000020004" pitchFamily="1" charset="0"/>
                <a:cs typeface="AdorshoLipi" panose="02000500020000020004" pitchFamily="1" charset="0"/>
              </a:rPr>
              <a:t>প্রদর্শন</a:t>
            </a:r>
            <a:r>
              <a:rPr lang="en-US" sz="2000" dirty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>
                <a:latin typeface="AdorshoLipi" panose="02000500020000020004" pitchFamily="1" charset="0"/>
                <a:cs typeface="AdorshoLipi" panose="02000500020000020004" pitchFamily="1" charset="0"/>
              </a:rPr>
              <a:t>করার</a:t>
            </a:r>
            <a:r>
              <a:rPr lang="en-US" sz="2000" dirty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>
                <a:latin typeface="AdorshoLipi" panose="02000500020000020004" pitchFamily="1" charset="0"/>
                <a:cs typeface="AdorshoLipi" panose="02000500020000020004" pitchFamily="1" charset="0"/>
              </a:rPr>
              <a:t>জন্য</a:t>
            </a:r>
            <a:r>
              <a:rPr lang="en-US" sz="2000" dirty="0">
                <a:latin typeface="AdorshoLipi" panose="02000500020000020004" pitchFamily="1" charset="0"/>
                <a:cs typeface="AdorshoLipi" panose="02000500020000020004" pitchFamily="1" charset="0"/>
              </a:rPr>
              <a:t> SQL </a:t>
            </a:r>
            <a:r>
              <a:rPr lang="en-US" sz="2000" dirty="0" err="1">
                <a:latin typeface="AdorshoLipi" panose="02000500020000020004" pitchFamily="1" charset="0"/>
                <a:cs typeface="AdorshoLipi" panose="02000500020000020004" pitchFamily="1" charset="0"/>
              </a:rPr>
              <a:t>কমান্ড</a:t>
            </a:r>
            <a:r>
              <a:rPr lang="en-US" sz="2000" dirty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>
                <a:latin typeface="AdorshoLipi" panose="02000500020000020004" pitchFamily="1" charset="0"/>
                <a:cs typeface="AdorshoLipi" panose="02000500020000020004" pitchFamily="1" charset="0"/>
              </a:rPr>
              <a:t>হল</a:t>
            </a:r>
            <a:r>
              <a:rPr lang="en-US" sz="2000" dirty="0">
                <a:latin typeface="AdorshoLipi" panose="02000500020000020004" pitchFamily="1" charset="0"/>
                <a:cs typeface="AdorshoLipi" panose="02000500020000020004" pitchFamily="1" charset="0"/>
              </a:rPr>
              <a:t>-</a:t>
            </a:r>
          </a:p>
          <a:p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SELECT*</a:t>
            </a:r>
            <a:endParaRPr lang="en-US" sz="2000" dirty="0">
              <a:latin typeface="AdorshoLipi" panose="02000500020000020004" pitchFamily="1" charset="0"/>
              <a:cs typeface="AdorshoLipi" panose="02000500020000020004" pitchFamily="1" charset="0"/>
            </a:endParaRPr>
          </a:p>
          <a:p>
            <a:r>
              <a:rPr lang="en-US" sz="2000" dirty="0">
                <a:latin typeface="AdorshoLipi" panose="02000500020000020004" pitchFamily="1" charset="0"/>
                <a:cs typeface="AdorshoLipi" panose="02000500020000020004" pitchFamily="1" charset="0"/>
              </a:rPr>
              <a:t>FROM Result</a:t>
            </a:r>
          </a:p>
          <a:p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ORDER BY GPA DESC;   (Descending Order)</a:t>
            </a:r>
            <a:endParaRPr lang="en-US" sz="2000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2772640"/>
              </p:ext>
            </p:extLst>
          </p:nvPr>
        </p:nvGraphicFramePr>
        <p:xfrm>
          <a:off x="228600" y="2286000"/>
          <a:ext cx="8686800" cy="41386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71700"/>
                <a:gridCol w="2171700"/>
                <a:gridCol w="2438400"/>
                <a:gridCol w="1905000"/>
              </a:tblGrid>
              <a:tr h="663913">
                <a:tc>
                  <a:txBody>
                    <a:bodyPr/>
                    <a:lstStyle/>
                    <a:p>
                      <a:pPr algn="ctr"/>
                      <a:r>
                        <a:rPr lang="bn-BD" sz="24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Roll</a:t>
                      </a:r>
                      <a:endParaRPr lang="en-US" sz="240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24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Name</a:t>
                      </a:r>
                      <a:endParaRPr lang="en-US" sz="240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24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Department</a:t>
                      </a:r>
                      <a:endParaRPr lang="en-US" sz="240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24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GPA</a:t>
                      </a:r>
                      <a:endParaRPr lang="en-US" sz="240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</a:tr>
              <a:tr h="384648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110</a:t>
                      </a:r>
                      <a:endParaRPr lang="en-US" sz="240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24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Rahim</a:t>
                      </a:r>
                      <a:endParaRPr lang="en-US" sz="240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24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Humanities</a:t>
                      </a:r>
                      <a:endParaRPr lang="en-US" sz="240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5</a:t>
                      </a:r>
                      <a:r>
                        <a:rPr lang="bn-BD" sz="24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.</a:t>
                      </a:r>
                      <a:r>
                        <a:rPr lang="en-US" sz="24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00</a:t>
                      </a:r>
                      <a:endParaRPr lang="en-US" sz="240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</a:tr>
              <a:tr h="384648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1015</a:t>
                      </a:r>
                      <a:endParaRPr lang="en-US" sz="240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BD" sz="24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Karim</a:t>
                      </a:r>
                      <a:endParaRPr lang="en-US" sz="2400" dirty="0" smtClean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24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Science</a:t>
                      </a:r>
                      <a:endParaRPr lang="en-US" sz="240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5.00</a:t>
                      </a:r>
                      <a:endParaRPr lang="en-US" sz="240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</a:tr>
              <a:tr h="384648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1650</a:t>
                      </a:r>
                      <a:endParaRPr lang="en-US" sz="240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BD" sz="24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Bithi</a:t>
                      </a:r>
                      <a:endParaRPr lang="en-US" sz="2400" dirty="0" smtClean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BD" sz="24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Business Studies</a:t>
                      </a:r>
                      <a:endParaRPr lang="en-US" sz="2400" dirty="0" smtClean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5.00</a:t>
                      </a:r>
                      <a:endParaRPr lang="en-US" sz="240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</a:tr>
              <a:tr h="384648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1022</a:t>
                      </a:r>
                      <a:endParaRPr lang="en-US" sz="240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24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Rumi</a:t>
                      </a:r>
                      <a:endParaRPr lang="en-US" sz="240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BD" sz="24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Science</a:t>
                      </a:r>
                      <a:endParaRPr lang="en-US" sz="2400" dirty="0" smtClean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4.88</a:t>
                      </a:r>
                      <a:endParaRPr lang="en-US" sz="240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</a:tr>
              <a:tr h="384648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1530</a:t>
                      </a:r>
                      <a:endParaRPr lang="en-US" sz="240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24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Juthi</a:t>
                      </a:r>
                      <a:endParaRPr lang="en-US" sz="240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24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Business Studies</a:t>
                      </a:r>
                      <a:endParaRPr lang="en-US" sz="240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4.50</a:t>
                      </a:r>
                      <a:endParaRPr lang="en-US" sz="240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</a:tr>
              <a:tr h="384648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512</a:t>
                      </a:r>
                      <a:endParaRPr lang="en-US" sz="240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24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Sumi</a:t>
                      </a:r>
                      <a:endParaRPr lang="en-US" sz="240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24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Humanities</a:t>
                      </a:r>
                      <a:endParaRPr lang="en-US" sz="240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4.35</a:t>
                      </a:r>
                      <a:endParaRPr lang="en-US" sz="240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3276600" y="1725664"/>
            <a:ext cx="23622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BD" sz="2000" b="1" dirty="0">
                <a:latin typeface="AdorshoLipi" panose="02000500020000020004" pitchFamily="1" charset="0"/>
                <a:cs typeface="AdorshoLipi" panose="02000500020000020004" pitchFamily="1" charset="0"/>
              </a:rPr>
              <a:t>Table : Result</a:t>
            </a:r>
            <a:endParaRPr lang="en-US" sz="2000" b="1" dirty="0">
              <a:latin typeface="AdorshoLipi" panose="02000500020000020004" pitchFamily="1" charset="0"/>
              <a:cs typeface="AdorshoLipi" panose="02000500020000020004" pitchFamily="1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-29110" y="6519446"/>
            <a:ext cx="917311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BD" sz="1600" dirty="0">
                <a:solidFill>
                  <a:srgbClr val="002060"/>
                </a:solidFill>
                <a:latin typeface="AdorshoLipi" panose="02000500020000020004" pitchFamily="1" charset="0"/>
                <a:cs typeface="AdorshoLipi" panose="02000500020000020004" pitchFamily="1" charset="0"/>
              </a:rPr>
              <a:t>মোহাম্মদ নাসির উদ্দিন(সুমন), সহকারী অধ্যাপক , চৌয়ারা আদর্শ ডিগ্রি কলেজ, কুমিল্লা। ০১৭৩০ ৯০৭০৯০</a:t>
            </a:r>
            <a:endParaRPr lang="en-US" sz="1600" dirty="0">
              <a:solidFill>
                <a:srgbClr val="002060"/>
              </a:solidFill>
              <a:latin typeface="AdorshoLipi" panose="02000500020000020004" pitchFamily="1" charset="0"/>
              <a:cs typeface="AdorshoLipi" panose="02000500020000020004" pitchFamily="1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2406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684" y="76200"/>
            <a:ext cx="9042115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2000" dirty="0">
                <a:solidFill>
                  <a:srgbClr val="FF0000"/>
                </a:solidFill>
                <a:latin typeface="AdorshoLipi" panose="02000500020000020004" pitchFamily="1" charset="0"/>
                <a:cs typeface="AdorshoLipi" panose="02000500020000020004" pitchFamily="1" charset="0"/>
              </a:rPr>
              <a:t>কুয়েরি-</a:t>
            </a:r>
            <a:r>
              <a:rPr lang="en-US" sz="2000" dirty="0" smtClean="0">
                <a:solidFill>
                  <a:srgbClr val="FF0000"/>
                </a:solidFill>
                <a:latin typeface="AdorshoLipi" panose="02000500020000020004" pitchFamily="1" charset="0"/>
                <a:cs typeface="AdorshoLipi" panose="02000500020000020004" pitchFamily="1" charset="0"/>
              </a:rPr>
              <a:t>১১</a:t>
            </a:r>
            <a:r>
              <a:rPr lang="bn-BD" sz="2000" dirty="0" smtClean="0">
                <a:solidFill>
                  <a:srgbClr val="FF0000"/>
                </a:solidFill>
                <a:latin typeface="AdorshoLipi" panose="02000500020000020004" pitchFamily="1" charset="0"/>
                <a:cs typeface="AdorshoLipi" panose="02000500020000020004" pitchFamily="1" charset="0"/>
              </a:rPr>
              <a:t>:</a:t>
            </a:r>
            <a:r>
              <a:rPr lang="bn-BD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bn-BD" sz="2000" dirty="0">
                <a:latin typeface="AdorshoLipi" panose="02000500020000020004" pitchFamily="1" charset="0"/>
                <a:cs typeface="AdorshoLipi" panose="02000500020000020004" pitchFamily="1" charset="0"/>
              </a:rPr>
              <a:t>Result </a:t>
            </a:r>
            <a:r>
              <a:rPr lang="en-US" sz="2000" dirty="0" err="1">
                <a:latin typeface="AdorshoLipi" panose="02000500020000020004" pitchFamily="1" charset="0"/>
                <a:cs typeface="AdorshoLipi" panose="02000500020000020004" pitchFamily="1" charset="0"/>
              </a:rPr>
              <a:t>টেবিল</a:t>
            </a:r>
            <a:r>
              <a:rPr lang="en-US" sz="2000" dirty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>
                <a:latin typeface="AdorshoLipi" panose="02000500020000020004" pitchFamily="1" charset="0"/>
                <a:cs typeface="AdorshoLipi" panose="02000500020000020004" pitchFamily="1" charset="0"/>
              </a:rPr>
              <a:t>থেকে</a:t>
            </a:r>
            <a:r>
              <a:rPr lang="en-US" sz="2000" dirty="0">
                <a:latin typeface="AdorshoLipi" panose="02000500020000020004" pitchFamily="1" charset="0"/>
                <a:cs typeface="AdorshoLipi" panose="02000500020000020004" pitchFamily="1" charset="0"/>
              </a:rPr>
              <a:t> GPA </a:t>
            </a:r>
            <a:r>
              <a:rPr lang="en-US" sz="2000" dirty="0" err="1">
                <a:latin typeface="AdorshoLipi" panose="02000500020000020004" pitchFamily="1" charset="0"/>
                <a:cs typeface="AdorshoLipi" panose="02000500020000020004" pitchFamily="1" charset="0"/>
              </a:rPr>
              <a:t>এর</a:t>
            </a:r>
            <a:r>
              <a:rPr lang="en-US" sz="2000" dirty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নামের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উর্দ্ধক্রম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(A-Z) </a:t>
            </a:r>
            <a:r>
              <a:rPr lang="en-US" sz="2000" dirty="0" err="1">
                <a:latin typeface="AdorshoLipi" panose="02000500020000020004" pitchFamily="1" charset="0"/>
                <a:cs typeface="AdorshoLipi" panose="02000500020000020004" pitchFamily="1" charset="0"/>
              </a:rPr>
              <a:t>অনুসারে</a:t>
            </a:r>
            <a:r>
              <a:rPr lang="en-US" sz="2000" dirty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>
                <a:latin typeface="AdorshoLipi" panose="02000500020000020004" pitchFamily="1" charset="0"/>
                <a:cs typeface="AdorshoLipi" panose="02000500020000020004" pitchFamily="1" charset="0"/>
              </a:rPr>
              <a:t>তাদের</a:t>
            </a:r>
            <a:r>
              <a:rPr lang="en-US" sz="2000" dirty="0">
                <a:latin typeface="AdorshoLipi" panose="02000500020000020004" pitchFamily="1" charset="0"/>
                <a:cs typeface="AdorshoLipi" panose="02000500020000020004" pitchFamily="1" charset="0"/>
              </a:rPr>
              <a:t>  Roll, 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Name ও </a:t>
            </a:r>
            <a:r>
              <a:rPr lang="en-US" sz="2000" dirty="0">
                <a:latin typeface="AdorshoLipi" panose="02000500020000020004" pitchFamily="1" charset="0"/>
                <a:cs typeface="AdorshoLipi" panose="02000500020000020004" pitchFamily="1" charset="0"/>
              </a:rPr>
              <a:t>GPA </a:t>
            </a:r>
            <a:r>
              <a:rPr lang="en-US" sz="2000" dirty="0" err="1">
                <a:latin typeface="AdorshoLipi" panose="02000500020000020004" pitchFamily="1" charset="0"/>
                <a:cs typeface="AdorshoLipi" panose="02000500020000020004" pitchFamily="1" charset="0"/>
              </a:rPr>
              <a:t>প্রদর্শন</a:t>
            </a:r>
            <a:r>
              <a:rPr lang="en-US" sz="2000" dirty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>
                <a:latin typeface="AdorshoLipi" panose="02000500020000020004" pitchFamily="1" charset="0"/>
                <a:cs typeface="AdorshoLipi" panose="02000500020000020004" pitchFamily="1" charset="0"/>
              </a:rPr>
              <a:t>করার</a:t>
            </a:r>
            <a:r>
              <a:rPr lang="en-US" sz="2000" dirty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>
                <a:latin typeface="AdorshoLipi" panose="02000500020000020004" pitchFamily="1" charset="0"/>
                <a:cs typeface="AdorshoLipi" panose="02000500020000020004" pitchFamily="1" charset="0"/>
              </a:rPr>
              <a:t>জন্য</a:t>
            </a:r>
            <a:r>
              <a:rPr lang="en-US" sz="2000" dirty="0">
                <a:latin typeface="AdorshoLipi" panose="02000500020000020004" pitchFamily="1" charset="0"/>
                <a:cs typeface="AdorshoLipi" panose="02000500020000020004" pitchFamily="1" charset="0"/>
              </a:rPr>
              <a:t> SQL </a:t>
            </a:r>
            <a:r>
              <a:rPr lang="en-US" sz="2000" dirty="0" err="1">
                <a:latin typeface="AdorshoLipi" panose="02000500020000020004" pitchFamily="1" charset="0"/>
                <a:cs typeface="AdorshoLipi" panose="02000500020000020004" pitchFamily="1" charset="0"/>
              </a:rPr>
              <a:t>কমান্ড</a:t>
            </a:r>
            <a:r>
              <a:rPr lang="en-US" sz="2000" dirty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>
                <a:latin typeface="AdorshoLipi" panose="02000500020000020004" pitchFamily="1" charset="0"/>
                <a:cs typeface="AdorshoLipi" panose="02000500020000020004" pitchFamily="1" charset="0"/>
              </a:rPr>
              <a:t>হল</a:t>
            </a:r>
            <a:r>
              <a:rPr lang="en-US" sz="2000" dirty="0">
                <a:latin typeface="AdorshoLipi" panose="02000500020000020004" pitchFamily="1" charset="0"/>
                <a:cs typeface="AdorshoLipi" panose="02000500020000020004" pitchFamily="1" charset="0"/>
              </a:rPr>
              <a:t>-</a:t>
            </a:r>
          </a:p>
          <a:p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SELECT Roll, Name, GPA</a:t>
            </a:r>
            <a:endParaRPr lang="en-US" sz="2000" dirty="0">
              <a:latin typeface="AdorshoLipi" panose="02000500020000020004" pitchFamily="1" charset="0"/>
              <a:cs typeface="AdorshoLipi" panose="02000500020000020004" pitchFamily="1" charset="0"/>
            </a:endParaRPr>
          </a:p>
          <a:p>
            <a:r>
              <a:rPr lang="en-US" sz="2000" dirty="0">
                <a:latin typeface="AdorshoLipi" panose="02000500020000020004" pitchFamily="1" charset="0"/>
                <a:cs typeface="AdorshoLipi" panose="02000500020000020004" pitchFamily="1" charset="0"/>
              </a:rPr>
              <a:t>FROM Result</a:t>
            </a:r>
          </a:p>
          <a:p>
            <a:r>
              <a:rPr lang="en-US" sz="2000" dirty="0">
                <a:latin typeface="AdorshoLipi" panose="02000500020000020004" pitchFamily="1" charset="0"/>
                <a:cs typeface="AdorshoLipi" panose="02000500020000020004" pitchFamily="1" charset="0"/>
              </a:rPr>
              <a:t>ORDER BY 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Name ASC</a:t>
            </a:r>
            <a:r>
              <a:rPr lang="en-US" sz="2000" dirty="0">
                <a:latin typeface="AdorshoLipi" panose="02000500020000020004" pitchFamily="1" charset="0"/>
                <a:cs typeface="AdorshoLipi" panose="02000500020000020004" pitchFamily="1" charset="0"/>
              </a:rPr>
              <a:t>;   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(Ascending </a:t>
            </a:r>
            <a:r>
              <a:rPr lang="en-US" sz="2000" dirty="0">
                <a:latin typeface="AdorshoLipi" panose="02000500020000020004" pitchFamily="1" charset="0"/>
                <a:cs typeface="AdorshoLipi" panose="02000500020000020004" pitchFamily="1" charset="0"/>
              </a:rPr>
              <a:t>Order)</a:t>
            </a:r>
            <a:endParaRPr lang="en-US" sz="2000" dirty="0"/>
          </a:p>
        </p:txBody>
      </p:sp>
      <p:sp>
        <p:nvSpPr>
          <p:cNvPr id="3" name="Rectangle 2"/>
          <p:cNvSpPr/>
          <p:nvPr/>
        </p:nvSpPr>
        <p:spPr>
          <a:xfrm>
            <a:off x="3365641" y="1945873"/>
            <a:ext cx="23622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BD" sz="2000" b="1" dirty="0">
                <a:latin typeface="AdorshoLipi" panose="02000500020000020004" pitchFamily="1" charset="0"/>
                <a:cs typeface="AdorshoLipi" panose="02000500020000020004" pitchFamily="1" charset="0"/>
              </a:rPr>
              <a:t>Table : Result</a:t>
            </a:r>
            <a:endParaRPr lang="en-US" sz="2000" b="1" dirty="0">
              <a:latin typeface="AdorshoLipi" panose="02000500020000020004" pitchFamily="1" charset="0"/>
              <a:cs typeface="AdorshoLipi" panose="02000500020000020004" pitchFamily="1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0552075"/>
              </p:ext>
            </p:extLst>
          </p:nvPr>
        </p:nvGraphicFramePr>
        <p:xfrm>
          <a:off x="1422541" y="2438400"/>
          <a:ext cx="6248400" cy="33146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71700"/>
                <a:gridCol w="2171700"/>
                <a:gridCol w="1905000"/>
              </a:tblGrid>
              <a:tr h="571496">
                <a:tc>
                  <a:txBody>
                    <a:bodyPr/>
                    <a:lstStyle/>
                    <a:p>
                      <a:pPr algn="ctr"/>
                      <a:r>
                        <a:rPr lang="bn-BD" sz="24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Roll</a:t>
                      </a:r>
                      <a:endParaRPr lang="en-US" sz="240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24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Name</a:t>
                      </a:r>
                      <a:endParaRPr lang="en-US" sz="240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24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GPA</a:t>
                      </a:r>
                      <a:endParaRPr lang="en-US" sz="240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</a:tr>
              <a:tr h="384648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1650</a:t>
                      </a:r>
                      <a:endParaRPr lang="en-US" sz="240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BD" sz="24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Bithi</a:t>
                      </a:r>
                      <a:endParaRPr lang="en-US" sz="2400" dirty="0" smtClean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5.00</a:t>
                      </a:r>
                      <a:endParaRPr lang="en-US" sz="240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</a:tr>
              <a:tr h="384648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1530</a:t>
                      </a:r>
                      <a:endParaRPr lang="en-US" sz="240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24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Juthi</a:t>
                      </a:r>
                      <a:endParaRPr lang="en-US" sz="240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4.50</a:t>
                      </a:r>
                      <a:endParaRPr lang="en-US" sz="240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</a:tr>
              <a:tr h="384648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1015</a:t>
                      </a:r>
                      <a:endParaRPr lang="en-US" sz="240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BD" sz="24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Karim</a:t>
                      </a:r>
                      <a:endParaRPr lang="en-US" sz="2400" dirty="0" smtClean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5.00</a:t>
                      </a:r>
                      <a:endParaRPr lang="en-US" sz="240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</a:tr>
              <a:tr h="384648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110</a:t>
                      </a:r>
                      <a:endParaRPr lang="en-US" sz="240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24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Rahim</a:t>
                      </a:r>
                      <a:endParaRPr lang="en-US" sz="240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5</a:t>
                      </a:r>
                      <a:r>
                        <a:rPr lang="bn-BD" sz="24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.</a:t>
                      </a:r>
                      <a:r>
                        <a:rPr lang="en-US" sz="24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00</a:t>
                      </a:r>
                      <a:endParaRPr lang="en-US" sz="240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</a:tr>
              <a:tr h="384648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1022</a:t>
                      </a:r>
                      <a:endParaRPr lang="en-US" sz="240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24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Rumi</a:t>
                      </a:r>
                      <a:endParaRPr lang="en-US" sz="240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4.88</a:t>
                      </a:r>
                      <a:endParaRPr lang="en-US" sz="240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</a:tr>
              <a:tr h="384648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512</a:t>
                      </a:r>
                      <a:endParaRPr lang="en-US" sz="240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24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Sumi</a:t>
                      </a:r>
                      <a:endParaRPr lang="en-US" sz="240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4.35</a:t>
                      </a:r>
                      <a:endParaRPr lang="en-US" sz="240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-25260" y="6443246"/>
            <a:ext cx="916925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BD" sz="1600" dirty="0">
                <a:solidFill>
                  <a:srgbClr val="002060"/>
                </a:solidFill>
                <a:latin typeface="AdorshoLipi" panose="02000500020000020004" pitchFamily="1" charset="0"/>
                <a:cs typeface="AdorshoLipi" panose="02000500020000020004" pitchFamily="1" charset="0"/>
              </a:rPr>
              <a:t>মোহাম্মদ নাসির উদ্দিন(সুমন), সহকারী অধ্যাপক , চৌয়ারা আদর্শ ডিগ্রি কলেজ, কুমিল্লা। ০১৭৩০ ৯০৭০৯০</a:t>
            </a:r>
            <a:endParaRPr lang="en-US" sz="1600" dirty="0">
              <a:solidFill>
                <a:srgbClr val="002060"/>
              </a:solidFill>
              <a:latin typeface="AdorshoLipi" panose="02000500020000020004" pitchFamily="1" charset="0"/>
              <a:cs typeface="AdorshoLipi" panose="02000500020000020004" pitchFamily="1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42120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Punched Tape 1"/>
          <p:cNvSpPr/>
          <p:nvPr/>
        </p:nvSpPr>
        <p:spPr>
          <a:xfrm>
            <a:off x="2438400" y="990600"/>
            <a:ext cx="3886200" cy="3276600"/>
          </a:xfrm>
          <a:prstGeom prst="flowChartPunchedTap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b="1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48000" y="2121068"/>
            <a:ext cx="2743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6000" b="1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ধন্যবাদ</a:t>
            </a:r>
            <a:endParaRPr lang="en-US" sz="6000" b="1" dirty="0">
              <a:latin typeface="AdorshoLipi" panose="02000500020000020004" pitchFamily="1" charset="0"/>
              <a:cs typeface="AdorshoLipi" panose="02000500020000020004" pitchFamily="1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476500" y="5334000"/>
            <a:ext cx="4572000" cy="92333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/>
            <a:r>
              <a:rPr lang="bn-BD" dirty="0">
                <a:solidFill>
                  <a:srgbClr val="002060"/>
                </a:solidFill>
                <a:latin typeface="AdorshoLipi" panose="02000500020000020004" pitchFamily="1" charset="0"/>
                <a:cs typeface="AdorshoLipi" panose="02000500020000020004" pitchFamily="1" charset="0"/>
              </a:rPr>
              <a:t>মোহাম্মদ নাসির উদ্দিন(সুমন), </a:t>
            </a:r>
            <a:endParaRPr lang="bn-BD" dirty="0" smtClean="0">
              <a:solidFill>
                <a:srgbClr val="002060"/>
              </a:solidFill>
              <a:latin typeface="AdorshoLipi" panose="02000500020000020004" pitchFamily="1" charset="0"/>
              <a:cs typeface="AdorshoLipi" panose="02000500020000020004" pitchFamily="1" charset="0"/>
            </a:endParaRPr>
          </a:p>
          <a:p>
            <a:pPr algn="ctr"/>
            <a:r>
              <a:rPr lang="bn-BD" dirty="0" smtClean="0">
                <a:solidFill>
                  <a:srgbClr val="002060"/>
                </a:solidFill>
                <a:latin typeface="AdorshoLipi" panose="02000500020000020004" pitchFamily="1" charset="0"/>
                <a:cs typeface="AdorshoLipi" panose="02000500020000020004" pitchFamily="1" charset="0"/>
              </a:rPr>
              <a:t>সহকারী </a:t>
            </a:r>
            <a:r>
              <a:rPr lang="bn-BD" dirty="0">
                <a:solidFill>
                  <a:srgbClr val="002060"/>
                </a:solidFill>
                <a:latin typeface="AdorshoLipi" panose="02000500020000020004" pitchFamily="1" charset="0"/>
                <a:cs typeface="AdorshoLipi" panose="02000500020000020004" pitchFamily="1" charset="0"/>
              </a:rPr>
              <a:t>অধ্যাপক , চৌয়ারা আদর্শ ডিগ্রি কলেজ, কুমিল্লা। ০১৭৩০ ৯০৭০৯০</a:t>
            </a:r>
            <a:endParaRPr lang="en-US" dirty="0">
              <a:solidFill>
                <a:srgbClr val="002060"/>
              </a:solidFill>
              <a:latin typeface="AdorshoLipi" panose="02000500020000020004" pitchFamily="1" charset="0"/>
              <a:cs typeface="AdorshoLipi" panose="02000500020000020004" pitchFamily="1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74670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271884"/>
            <a:ext cx="9144000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u="sng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SQL  (STRUCTURED QUERY LANGUAGE)</a:t>
            </a:r>
            <a:endParaRPr lang="en-US" sz="2800" b="1" u="sng" dirty="0">
              <a:latin typeface="AdorshoLipi" panose="02000500020000020004" pitchFamily="1" charset="0"/>
              <a:cs typeface="AdorshoLipi" panose="02000500020000020004" pitchFamily="1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6200" y="914400"/>
            <a:ext cx="8991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San Jose </a:t>
            </a:r>
            <a:r>
              <a:rPr lang="en-US" sz="2000" dirty="0">
                <a:latin typeface="AdorshoLipi" panose="02000500020000020004" pitchFamily="1" charset="0"/>
                <a:cs typeface="AdorshoLipi" panose="02000500020000020004" pitchFamily="1" charset="0"/>
              </a:rPr>
              <a:t>R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esearch Center এ ১৯৭৪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সালে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SQL </a:t>
            </a:r>
            <a:r>
              <a:rPr lang="bn-BD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তৈরি</a:t>
            </a:r>
            <a:r>
              <a:rPr lang="bn-BD" sz="2000" dirty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bn-BD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করা হয়। ডেটা ডেফিনিশান , ডেটা মেনিপুলেশান ল্যাঙ্গুয়েজ হিসেবে বিভিন্ন RDBMS</a:t>
            </a:r>
            <a:endParaRPr lang="en-US" sz="2000" dirty="0" smtClean="0">
              <a:latin typeface="AdorshoLipi" panose="02000500020000020004" pitchFamily="1" charset="0"/>
              <a:cs typeface="AdorshoLipi" panose="02000500020000020004" pitchFamily="1" charset="0"/>
            </a:endParaRPr>
          </a:p>
          <a:p>
            <a:pPr algn="ctr"/>
            <a:r>
              <a:rPr lang="bn-BD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(DB2, SQL/DS, ORACLE, ACCESS, FOXPRO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ইত্যাদি</a:t>
            </a:r>
            <a:r>
              <a:rPr lang="bn-BD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) 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এ </a:t>
            </a:r>
          </a:p>
          <a:p>
            <a:pPr algn="ctr"/>
            <a:r>
              <a:rPr lang="bn-BD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SQL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ব্যবহৃত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হয়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।</a:t>
            </a:r>
            <a:endParaRPr lang="en-US" sz="2000" dirty="0">
              <a:latin typeface="AdorshoLipi" panose="02000500020000020004" pitchFamily="1" charset="0"/>
              <a:cs typeface="AdorshoLipi" panose="02000500020000020004" pitchFamily="1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28600" y="2362200"/>
            <a:ext cx="86868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2060"/>
                </a:solidFill>
                <a:latin typeface="AdorshoLipi" panose="02000500020000020004" pitchFamily="1" charset="0"/>
                <a:cs typeface="AdorshoLipi" panose="02000500020000020004" pitchFamily="1" charset="0"/>
              </a:rPr>
              <a:t>SQL </a:t>
            </a:r>
            <a:r>
              <a:rPr lang="en-US" sz="2400" b="1" dirty="0" err="1" smtClean="0">
                <a:solidFill>
                  <a:srgbClr val="002060"/>
                </a:solidFill>
                <a:latin typeface="AdorshoLipi" panose="02000500020000020004" pitchFamily="1" charset="0"/>
                <a:cs typeface="AdorshoLipi" panose="02000500020000020004" pitchFamily="1" charset="0"/>
              </a:rPr>
              <a:t>এর</a:t>
            </a:r>
            <a:r>
              <a:rPr lang="en-US" sz="2400" b="1" dirty="0" smtClean="0">
                <a:solidFill>
                  <a:srgbClr val="002060"/>
                </a:solidFill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dorshoLipi" panose="02000500020000020004" pitchFamily="1" charset="0"/>
                <a:cs typeface="AdorshoLipi" panose="02000500020000020004" pitchFamily="1" charset="0"/>
              </a:rPr>
              <a:t>সুবিধা</a:t>
            </a:r>
            <a:r>
              <a:rPr lang="en-US" sz="2400" b="1" dirty="0" smtClean="0">
                <a:solidFill>
                  <a:srgbClr val="002060"/>
                </a:solidFill>
                <a:latin typeface="AdorshoLipi" panose="02000500020000020004" pitchFamily="1" charset="0"/>
                <a:cs typeface="AdorshoLipi" panose="02000500020000020004" pitchFamily="1" charset="0"/>
              </a:rPr>
              <a:t> ও </a:t>
            </a:r>
            <a:r>
              <a:rPr lang="en-US" sz="2400" b="1" dirty="0" err="1" smtClean="0">
                <a:solidFill>
                  <a:srgbClr val="002060"/>
                </a:solidFill>
                <a:latin typeface="AdorshoLipi" panose="02000500020000020004" pitchFamily="1" charset="0"/>
                <a:cs typeface="AdorshoLipi" panose="02000500020000020004" pitchFamily="1" charset="0"/>
              </a:rPr>
              <a:t>অসুবিধা</a:t>
            </a:r>
            <a:r>
              <a:rPr lang="en-US" sz="2400" b="1" dirty="0" smtClean="0">
                <a:solidFill>
                  <a:srgbClr val="002060"/>
                </a:solidFill>
                <a:latin typeface="AdorshoLipi" panose="02000500020000020004" pitchFamily="1" charset="0"/>
                <a:cs typeface="AdorshoLipi" panose="02000500020000020004" pitchFamily="1" charset="0"/>
              </a:rPr>
              <a:t> :</a:t>
            </a:r>
          </a:p>
          <a:p>
            <a:r>
              <a:rPr lang="en-US" sz="2400" b="1" dirty="0" err="1" smtClean="0">
                <a:solidFill>
                  <a:srgbClr val="002060"/>
                </a:solidFill>
                <a:latin typeface="AdorshoLipi" panose="02000500020000020004" pitchFamily="1" charset="0"/>
                <a:cs typeface="AdorshoLipi" panose="02000500020000020004" pitchFamily="1" charset="0"/>
              </a:rPr>
              <a:t>সুবিধা</a:t>
            </a:r>
            <a:r>
              <a:rPr lang="en-US" sz="2400" b="1" dirty="0" smtClean="0">
                <a:solidFill>
                  <a:srgbClr val="002060"/>
                </a:solidFill>
                <a:latin typeface="AdorshoLipi" panose="02000500020000020004" pitchFamily="1" charset="0"/>
                <a:cs typeface="AdorshoLipi" panose="02000500020000020004" pitchFamily="1" charset="0"/>
              </a:rPr>
              <a:t> –</a:t>
            </a:r>
          </a:p>
          <a:p>
            <a:r>
              <a:rPr lang="en-US" sz="2400" b="1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১। এ </a:t>
            </a:r>
            <a:r>
              <a:rPr lang="en-US" sz="2400" b="1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ভাষা</a:t>
            </a:r>
            <a:r>
              <a:rPr lang="en-US" sz="2400" b="1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400" b="1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প্রচলিত</a:t>
            </a:r>
            <a:r>
              <a:rPr lang="en-US" sz="2400" b="1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400" b="1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ইংরেজি</a:t>
            </a:r>
            <a:r>
              <a:rPr lang="en-US" sz="2400" b="1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400" b="1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ভাষার</a:t>
            </a:r>
            <a:r>
              <a:rPr lang="en-US" sz="2400" b="1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400" b="1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মতো</a:t>
            </a:r>
            <a:r>
              <a:rPr lang="en-US" sz="2400" b="1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400" b="1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হওয়ায়</a:t>
            </a:r>
            <a:r>
              <a:rPr lang="en-US" sz="2400" b="1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400" b="1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সহজে</a:t>
            </a:r>
            <a:r>
              <a:rPr lang="en-US" sz="2400" b="1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400" b="1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বোঝা</a:t>
            </a:r>
            <a:r>
              <a:rPr lang="en-US" sz="2400" b="1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400" b="1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যায়</a:t>
            </a:r>
            <a:r>
              <a:rPr lang="en-US" sz="2400" b="1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।</a:t>
            </a:r>
          </a:p>
          <a:p>
            <a:r>
              <a:rPr lang="en-US" sz="2400" b="1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২। </a:t>
            </a:r>
            <a:r>
              <a:rPr lang="bn-BD" sz="2400" b="1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কুয়েরি ভাষা ব্যাবহার ডেটা অ্যাক্সেস করা যায়।</a:t>
            </a:r>
            <a:endParaRPr lang="en-US" sz="2400" b="1" dirty="0" smtClean="0">
              <a:latin typeface="AdorshoLipi" panose="02000500020000020004" pitchFamily="1" charset="0"/>
              <a:cs typeface="AdorshoLipi" panose="02000500020000020004" pitchFamily="1" charset="0"/>
            </a:endParaRPr>
          </a:p>
          <a:p>
            <a:r>
              <a:rPr lang="en-US" sz="2400" b="1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৩</a:t>
            </a:r>
            <a:r>
              <a:rPr lang="en-US" sz="2400" b="1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।</a:t>
            </a:r>
            <a:r>
              <a:rPr lang="bn-BD" sz="2400" b="1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ডেটা সংগ্রহ , সংরক্ষণ ও সম্পাদন করা যায়।</a:t>
            </a:r>
            <a:endParaRPr lang="en-US" sz="2400" b="1" dirty="0" smtClean="0">
              <a:latin typeface="AdorshoLipi" panose="02000500020000020004" pitchFamily="1" charset="0"/>
              <a:cs typeface="AdorshoLipi" panose="02000500020000020004" pitchFamily="1" charset="0"/>
            </a:endParaRPr>
          </a:p>
          <a:p>
            <a:r>
              <a:rPr lang="en-US" sz="2400" b="1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৪</a:t>
            </a:r>
            <a:r>
              <a:rPr lang="en-US" sz="2400" b="1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।</a:t>
            </a:r>
            <a:r>
              <a:rPr lang="bn-BD" sz="2400" b="1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এটি প্রায় সকল ডেটাবেস এর জন্যই প্রতিষ্ঠিত একটি ভাষা।</a:t>
            </a:r>
            <a:endParaRPr lang="en-US" sz="2400" b="1" dirty="0" smtClean="0">
              <a:latin typeface="AdorshoLipi" panose="02000500020000020004" pitchFamily="1" charset="0"/>
              <a:cs typeface="AdorshoLipi" panose="02000500020000020004" pitchFamily="1" charset="0"/>
            </a:endParaRPr>
          </a:p>
          <a:p>
            <a:endParaRPr lang="en-US" sz="2400" b="1" dirty="0" smtClean="0">
              <a:latin typeface="AdorshoLipi" panose="02000500020000020004" pitchFamily="1" charset="0"/>
              <a:cs typeface="AdorshoLipi" panose="02000500020000020004" pitchFamily="1" charset="0"/>
            </a:endParaRPr>
          </a:p>
          <a:p>
            <a:r>
              <a:rPr lang="en-US" sz="2400" b="1" dirty="0" err="1" smtClean="0">
                <a:solidFill>
                  <a:srgbClr val="002060"/>
                </a:solidFill>
                <a:latin typeface="AdorshoLipi" panose="02000500020000020004" pitchFamily="1" charset="0"/>
                <a:cs typeface="AdorshoLipi" panose="02000500020000020004" pitchFamily="1" charset="0"/>
              </a:rPr>
              <a:t>অসুবিধা</a:t>
            </a:r>
            <a:r>
              <a:rPr lang="en-US" sz="2400" b="1" dirty="0">
                <a:solidFill>
                  <a:srgbClr val="002060"/>
                </a:solidFill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400" b="1" dirty="0" smtClean="0">
                <a:solidFill>
                  <a:srgbClr val="002060"/>
                </a:solidFill>
                <a:latin typeface="AdorshoLipi" panose="02000500020000020004" pitchFamily="1" charset="0"/>
                <a:cs typeface="AdorshoLipi" panose="02000500020000020004" pitchFamily="1" charset="0"/>
              </a:rPr>
              <a:t>-</a:t>
            </a:r>
          </a:p>
          <a:p>
            <a:r>
              <a:rPr lang="en-US" sz="2400" b="1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১</a:t>
            </a:r>
            <a:r>
              <a:rPr lang="en-US" sz="2400" b="1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।</a:t>
            </a:r>
            <a:r>
              <a:rPr lang="bn-BD" sz="2400" b="1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এ ভাষার জন্য ব্যাবহৃত ইন্টারফেসে একাধিক লাইনের কোড করা                জটিল হয়।</a:t>
            </a:r>
            <a:endParaRPr lang="en-US" sz="2400" b="1" dirty="0">
              <a:latin typeface="AdorshoLipi" panose="02000500020000020004" pitchFamily="1" charset="0"/>
              <a:cs typeface="AdorshoLipi" panose="02000500020000020004" pitchFamily="1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6361416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1600" dirty="0" smtClean="0">
                <a:solidFill>
                  <a:srgbClr val="002060"/>
                </a:solidFill>
                <a:latin typeface="AdorshoLipi" panose="02000500020000020004" pitchFamily="1" charset="0"/>
                <a:cs typeface="AdorshoLipi" panose="02000500020000020004" pitchFamily="1" charset="0"/>
              </a:rPr>
              <a:t>মোহাম্মদ নাসির উদ্দিন(সুমন), সহকারী অধ্যাপক , চৌয়ারা আদর্শ ডিগ্রি কলেজ, কুমিল্লা। ০১৭৩০ ৯০৭০৯০</a:t>
            </a:r>
            <a:endParaRPr lang="en-US" sz="1600" dirty="0">
              <a:solidFill>
                <a:srgbClr val="002060"/>
              </a:solidFill>
              <a:latin typeface="AdorshoLipi" panose="02000500020000020004" pitchFamily="1" charset="0"/>
              <a:cs typeface="AdorshoLipi" panose="02000500020000020004" pitchFamily="1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4770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" y="304800"/>
            <a:ext cx="89916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latin typeface="AdorshoLipi" panose="02000500020000020004" pitchFamily="1" charset="0"/>
                <a:cs typeface="AdorshoLipi" panose="02000500020000020004" pitchFamily="1" charset="0"/>
              </a:rPr>
              <a:t>SQL </a:t>
            </a:r>
            <a:r>
              <a:rPr lang="bn-BD" sz="2000" dirty="0">
                <a:latin typeface="AdorshoLipi" panose="02000500020000020004" pitchFamily="1" charset="0"/>
                <a:cs typeface="AdorshoLipi" panose="02000500020000020004" pitchFamily="1" charset="0"/>
              </a:rPr>
              <a:t>স্টেটমেন্ট ৪ প্রকারঃ</a:t>
            </a:r>
          </a:p>
          <a:p>
            <a:pPr algn="just"/>
            <a:r>
              <a:rPr lang="bn-BD" sz="2000" dirty="0">
                <a:latin typeface="AdorshoLipi" panose="02000500020000020004" pitchFamily="1" charset="0"/>
                <a:cs typeface="AdorshoLipi" panose="02000500020000020004" pitchFamily="1" charset="0"/>
              </a:rPr>
              <a:t>		</a:t>
            </a:r>
            <a:r>
              <a:rPr lang="bn-BD" sz="2000" dirty="0">
                <a:solidFill>
                  <a:srgbClr val="002060"/>
                </a:solidFill>
                <a:latin typeface="AdorshoLipi" panose="02000500020000020004" pitchFamily="1" charset="0"/>
                <a:cs typeface="AdorshoLipi" panose="02000500020000020004" pitchFamily="1" charset="0"/>
              </a:rPr>
              <a:t>১।DML (DATA MANIPULATION LANGUAGE</a:t>
            </a:r>
            <a:r>
              <a:rPr lang="bn-BD" sz="2000" dirty="0" smtClean="0">
                <a:solidFill>
                  <a:srgbClr val="002060"/>
                </a:solidFill>
                <a:latin typeface="AdorshoLipi" panose="02000500020000020004" pitchFamily="1" charset="0"/>
                <a:cs typeface="AdorshoLipi" panose="02000500020000020004" pitchFamily="1" charset="0"/>
              </a:rPr>
              <a:t>):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>
                <a:latin typeface="AdorshoLipi" panose="02000500020000020004" pitchFamily="1" charset="0"/>
                <a:cs typeface="AdorshoLipi" panose="02000500020000020004" pitchFamily="1" charset="0"/>
              </a:rPr>
              <a:t>ডেটা</a:t>
            </a:r>
            <a:r>
              <a:rPr lang="en-US" sz="2000" dirty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>
                <a:latin typeface="AdorshoLipi" panose="02000500020000020004" pitchFamily="1" charset="0"/>
                <a:cs typeface="AdorshoLipi" panose="02000500020000020004" pitchFamily="1" charset="0"/>
              </a:rPr>
              <a:t>ম্যানিপুলেশন</a:t>
            </a:r>
            <a:r>
              <a:rPr lang="en-US" sz="2000" dirty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>
                <a:latin typeface="AdorshoLipi" panose="02000500020000020004" pitchFamily="1" charset="0"/>
                <a:cs typeface="AdorshoLipi" panose="02000500020000020004" pitchFamily="1" charset="0"/>
              </a:rPr>
              <a:t>বিভিন্ন</a:t>
            </a:r>
            <a:r>
              <a:rPr lang="en-US" sz="2000" dirty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>
                <a:latin typeface="AdorshoLipi" panose="02000500020000020004" pitchFamily="1" charset="0"/>
                <a:cs typeface="AdorshoLipi" panose="02000500020000020004" pitchFamily="1" charset="0"/>
              </a:rPr>
              <a:t>ধরনের</a:t>
            </a:r>
            <a:r>
              <a:rPr lang="en-US" sz="2000" dirty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>
                <a:latin typeface="AdorshoLipi" panose="02000500020000020004" pitchFamily="1" charset="0"/>
                <a:cs typeface="AdorshoLipi" panose="02000500020000020004" pitchFamily="1" charset="0"/>
              </a:rPr>
              <a:t>ডেটা</a:t>
            </a:r>
            <a:r>
              <a:rPr lang="en-US" sz="2000" dirty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>
                <a:latin typeface="AdorshoLipi" panose="02000500020000020004" pitchFamily="1" charset="0"/>
                <a:cs typeface="AdorshoLipi" panose="02000500020000020004" pitchFamily="1" charset="0"/>
              </a:rPr>
              <a:t>অপারেশনের</a:t>
            </a:r>
            <a:r>
              <a:rPr lang="en-US" sz="2000" dirty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>
                <a:latin typeface="AdorshoLipi" panose="02000500020000020004" pitchFamily="1" charset="0"/>
                <a:cs typeface="AdorshoLipi" panose="02000500020000020004" pitchFamily="1" charset="0"/>
              </a:rPr>
              <a:t>জন্য</a:t>
            </a:r>
            <a:r>
              <a:rPr lang="en-US" sz="2000" dirty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bn-BD" sz="2000" dirty="0">
                <a:latin typeface="AdorshoLipi" panose="02000500020000020004" pitchFamily="1" charset="0"/>
                <a:cs typeface="AdorshoLipi" panose="02000500020000020004" pitchFamily="1" charset="0"/>
              </a:rPr>
              <a:t>ব্যাবহৃত হয়। যেমন- ডে</a:t>
            </a:r>
            <a:r>
              <a:rPr lang="en-US" sz="2000" dirty="0" err="1">
                <a:latin typeface="AdorshoLipi" panose="02000500020000020004" pitchFamily="1" charset="0"/>
                <a:cs typeface="AdorshoLipi" panose="02000500020000020004" pitchFamily="1" charset="0"/>
              </a:rPr>
              <a:t>টা</a:t>
            </a:r>
            <a:r>
              <a:rPr lang="bn-BD" sz="2000" dirty="0">
                <a:latin typeface="AdorshoLipi" panose="02000500020000020004" pitchFamily="1" charset="0"/>
                <a:cs typeface="AdorshoLipi" panose="02000500020000020004" pitchFamily="1" charset="0"/>
              </a:rPr>
              <a:t>বেস থেকে ডেটা রিট্রিভ অথবা কুয়েরি করা, টেবিল এ নতুন ডেটা ইনসার্ট, আপডেট কিংবা ডিলিট করা ইত্যাদি।  				</a:t>
            </a:r>
            <a:endParaRPr lang="en-US" sz="2000" dirty="0">
              <a:latin typeface="AdorshoLipi" panose="02000500020000020004" pitchFamily="1" charset="0"/>
              <a:cs typeface="AdorshoLipi" panose="02000500020000020004" pitchFamily="1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2300033"/>
              </p:ext>
            </p:extLst>
          </p:nvPr>
        </p:nvGraphicFramePr>
        <p:xfrm>
          <a:off x="457200" y="2438400"/>
          <a:ext cx="8229600" cy="243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76400"/>
                <a:gridCol w="6553200"/>
              </a:tblGrid>
              <a:tr h="396240">
                <a:tc>
                  <a:txBody>
                    <a:bodyPr/>
                    <a:lstStyle/>
                    <a:p>
                      <a:pPr algn="ctr"/>
                      <a:r>
                        <a:rPr lang="bn-BD" b="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স্টেটমেন্ট</a:t>
                      </a:r>
                      <a:endParaRPr lang="en-US" b="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err="1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বর্ণ</a:t>
                      </a:r>
                      <a:r>
                        <a:rPr lang="en-US" b="0" baseline="0" dirty="0" err="1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না</a:t>
                      </a:r>
                      <a:endParaRPr lang="en-US" b="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</a:tr>
              <a:tr h="396240">
                <a:tc>
                  <a:txBody>
                    <a:bodyPr/>
                    <a:lstStyle/>
                    <a:p>
                      <a:r>
                        <a:rPr lang="en-US" sz="2000" b="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SELECT</a:t>
                      </a:r>
                      <a:endParaRPr lang="en-US" sz="2000" b="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b="0" dirty="0" err="1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ডেটাবেসের</a:t>
                      </a:r>
                      <a:r>
                        <a:rPr lang="en-US" sz="2200" b="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 </a:t>
                      </a:r>
                      <a:r>
                        <a:rPr lang="en-US" sz="2200" b="0" dirty="0" err="1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এক</a:t>
                      </a:r>
                      <a:r>
                        <a:rPr lang="en-US" sz="2200" b="0" baseline="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 </a:t>
                      </a:r>
                      <a:r>
                        <a:rPr lang="en-US" sz="2200" b="0" baseline="0" dirty="0" err="1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বা</a:t>
                      </a:r>
                      <a:r>
                        <a:rPr lang="en-US" sz="2200" b="0" baseline="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 </a:t>
                      </a:r>
                      <a:r>
                        <a:rPr lang="en-US" sz="2200" b="0" baseline="0" dirty="0" err="1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একাধিক</a:t>
                      </a:r>
                      <a:r>
                        <a:rPr lang="en-US" sz="2200" b="0" baseline="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 </a:t>
                      </a:r>
                      <a:r>
                        <a:rPr lang="en-US" sz="2200" b="0" baseline="0" dirty="0" err="1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টেবিল</a:t>
                      </a:r>
                      <a:r>
                        <a:rPr lang="en-US" sz="2200" b="0" baseline="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 </a:t>
                      </a:r>
                      <a:r>
                        <a:rPr lang="en-US" sz="2200" b="0" baseline="0" dirty="0" err="1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থেকে</a:t>
                      </a:r>
                      <a:r>
                        <a:rPr lang="en-US" sz="2200" b="0" baseline="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 </a:t>
                      </a:r>
                      <a:r>
                        <a:rPr lang="en-US" sz="2200" b="0" baseline="0" dirty="0" err="1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ডেটা</a:t>
                      </a:r>
                      <a:r>
                        <a:rPr lang="en-US" sz="2200" b="0" baseline="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 </a:t>
                      </a:r>
                      <a:r>
                        <a:rPr lang="en-US" sz="2200" b="0" baseline="0" dirty="0" err="1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উত্তোলন</a:t>
                      </a:r>
                      <a:r>
                        <a:rPr lang="en-US" sz="2200" b="0" baseline="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 </a:t>
                      </a:r>
                      <a:r>
                        <a:rPr lang="en-US" sz="2200" b="0" baseline="0" dirty="0" err="1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করা</a:t>
                      </a:r>
                      <a:r>
                        <a:rPr lang="en-US" sz="2200" b="0" baseline="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।</a:t>
                      </a:r>
                      <a:endParaRPr lang="en-US" sz="2200" b="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</a:tr>
              <a:tr h="396240">
                <a:tc>
                  <a:txBody>
                    <a:bodyPr/>
                    <a:lstStyle/>
                    <a:p>
                      <a:r>
                        <a:rPr lang="en-US" sz="2000" b="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INSERT</a:t>
                      </a:r>
                      <a:endParaRPr lang="en-US" sz="2000" b="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0" dirty="0" err="1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ডেটাবেসের</a:t>
                      </a:r>
                      <a:r>
                        <a:rPr lang="en-US" sz="2200" b="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 </a:t>
                      </a:r>
                      <a:r>
                        <a:rPr lang="en-US" sz="2200" b="0" baseline="0" dirty="0" err="1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টেবিলে</a:t>
                      </a:r>
                      <a:r>
                        <a:rPr lang="en-US" sz="2200" b="0" baseline="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 </a:t>
                      </a:r>
                      <a:r>
                        <a:rPr lang="en-US" sz="2200" b="0" baseline="0" dirty="0" err="1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ডেটা</a:t>
                      </a:r>
                      <a:r>
                        <a:rPr lang="bn-BD" sz="2200" b="0" baseline="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 যোগ</a:t>
                      </a:r>
                      <a:r>
                        <a:rPr lang="en-US" sz="2200" b="0" baseline="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 </a:t>
                      </a:r>
                      <a:r>
                        <a:rPr lang="en-US" sz="2200" b="0" baseline="0" dirty="0" err="1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করা</a:t>
                      </a:r>
                      <a:r>
                        <a:rPr lang="en-US" sz="2200" b="0" baseline="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।</a:t>
                      </a:r>
                      <a:endParaRPr lang="en-US" sz="2200" b="0" dirty="0" smtClean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</a:tr>
              <a:tr h="396240">
                <a:tc>
                  <a:txBody>
                    <a:bodyPr/>
                    <a:lstStyle/>
                    <a:p>
                      <a:r>
                        <a:rPr lang="en-US" sz="2000" b="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UPDATE</a:t>
                      </a:r>
                      <a:endParaRPr lang="en-US" sz="2000" b="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0" dirty="0" err="1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ডেটাবেসের</a:t>
                      </a:r>
                      <a:r>
                        <a:rPr lang="en-US" sz="2200" b="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 </a:t>
                      </a:r>
                      <a:r>
                        <a:rPr lang="en-US" sz="2200" b="0" baseline="0" dirty="0" err="1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টেবিল</a:t>
                      </a:r>
                      <a:r>
                        <a:rPr lang="bn-BD" sz="2200" b="0" baseline="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 থেকে </a:t>
                      </a:r>
                      <a:r>
                        <a:rPr lang="en-US" sz="2200" b="0" baseline="0" dirty="0" err="1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ডেটা</a:t>
                      </a:r>
                      <a:r>
                        <a:rPr lang="bn-BD" sz="2200" b="0" baseline="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 পরিবর্তন</a:t>
                      </a:r>
                      <a:r>
                        <a:rPr lang="en-US" sz="2200" b="0" baseline="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 </a:t>
                      </a:r>
                      <a:r>
                        <a:rPr lang="en-US" sz="2200" b="0" baseline="0" dirty="0" err="1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করা</a:t>
                      </a:r>
                      <a:r>
                        <a:rPr lang="bn-BD" sz="2200" b="0" baseline="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।</a:t>
                      </a:r>
                      <a:endParaRPr lang="en-US" sz="2200" b="0" dirty="0" smtClean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</a:tr>
              <a:tr h="396240">
                <a:tc>
                  <a:txBody>
                    <a:bodyPr/>
                    <a:lstStyle/>
                    <a:p>
                      <a:r>
                        <a:rPr lang="en-US" sz="2000" b="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DELETE</a:t>
                      </a:r>
                      <a:endParaRPr lang="en-US" sz="2000" b="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0" dirty="0" err="1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ডেটাবেসের</a:t>
                      </a:r>
                      <a:r>
                        <a:rPr lang="en-US" sz="2200" b="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 </a:t>
                      </a:r>
                      <a:r>
                        <a:rPr lang="en-US" sz="2200" b="0" baseline="0" dirty="0" err="1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টেবিল</a:t>
                      </a:r>
                      <a:r>
                        <a:rPr lang="bn-BD" sz="2200" b="0" baseline="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 থেকে </a:t>
                      </a:r>
                      <a:r>
                        <a:rPr lang="en-US" sz="2200" b="0" baseline="0" dirty="0" err="1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ডেট</a:t>
                      </a:r>
                      <a:r>
                        <a:rPr lang="bn-BD" sz="2200" b="0" baseline="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া মুছে </a:t>
                      </a:r>
                      <a:r>
                        <a:rPr lang="en-US" sz="2200" b="0" baseline="0" dirty="0" err="1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করা</a:t>
                      </a:r>
                      <a:r>
                        <a:rPr lang="bn-BD" sz="2200" b="0" baseline="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।</a:t>
                      </a:r>
                      <a:endParaRPr lang="en-US" sz="2200" b="0" dirty="0" smtClean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76200" y="6396335"/>
            <a:ext cx="89916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BD" sz="1600" dirty="0">
                <a:solidFill>
                  <a:srgbClr val="002060"/>
                </a:solidFill>
                <a:latin typeface="AdorshoLipi" panose="02000500020000020004" pitchFamily="1" charset="0"/>
                <a:cs typeface="AdorshoLipi" panose="02000500020000020004" pitchFamily="1" charset="0"/>
              </a:rPr>
              <a:t>মোহাম্মদ নাসির </a:t>
            </a:r>
            <a:r>
              <a:rPr lang="bn-BD" sz="1600" dirty="0" smtClean="0">
                <a:solidFill>
                  <a:srgbClr val="002060"/>
                </a:solidFill>
                <a:latin typeface="AdorshoLipi" panose="02000500020000020004" pitchFamily="1" charset="0"/>
                <a:cs typeface="AdorshoLipi" panose="02000500020000020004" pitchFamily="1" charset="0"/>
              </a:rPr>
              <a:t>উদ্দিন(সুমন), </a:t>
            </a:r>
            <a:r>
              <a:rPr lang="bn-BD" sz="1600" dirty="0">
                <a:solidFill>
                  <a:srgbClr val="002060"/>
                </a:solidFill>
                <a:latin typeface="AdorshoLipi" panose="02000500020000020004" pitchFamily="1" charset="0"/>
                <a:cs typeface="AdorshoLipi" panose="02000500020000020004" pitchFamily="1" charset="0"/>
              </a:rPr>
              <a:t>সহকারী অধ্যাপক , চৌয়ারা আদর্শ ডিগ্রি কলেজ, কুমিল্লা। ০১৭৩০ ৯০৭০৯০</a:t>
            </a:r>
            <a:endParaRPr lang="en-US" sz="1600" dirty="0">
              <a:solidFill>
                <a:srgbClr val="002060"/>
              </a:solidFill>
              <a:latin typeface="AdorshoLipi" panose="02000500020000020004" pitchFamily="1" charset="0"/>
              <a:cs typeface="AdorshoLipi" panose="02000500020000020004" pitchFamily="1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22728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6599" y="251717"/>
            <a:ext cx="8610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000" dirty="0" smtClean="0">
                <a:solidFill>
                  <a:srgbClr val="002060"/>
                </a:solidFill>
                <a:latin typeface="AdorshoLipi" panose="02000500020000020004" pitchFamily="1" charset="0"/>
                <a:cs typeface="AdorshoLipi" panose="02000500020000020004" pitchFamily="1" charset="0"/>
              </a:rPr>
              <a:t>২। DDL (DATA DEFINITION LANGUAGE ) </a:t>
            </a:r>
            <a:r>
              <a:rPr lang="bn-BD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: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ডেটা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ডেফিনিশন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ল্যাঙ্গুয়েজ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bn-BD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দ্বারা ডেটাবেসে ডেটার অবস্থান প্রকৃতি নির্ধারিত হয়।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1142276"/>
              </p:ext>
            </p:extLst>
          </p:nvPr>
        </p:nvGraphicFramePr>
        <p:xfrm>
          <a:off x="457200" y="945048"/>
          <a:ext cx="8229600" cy="219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76400"/>
                <a:gridCol w="6553200"/>
              </a:tblGrid>
              <a:tr h="396240">
                <a:tc>
                  <a:txBody>
                    <a:bodyPr/>
                    <a:lstStyle/>
                    <a:p>
                      <a:pPr algn="ctr"/>
                      <a:r>
                        <a:rPr lang="bn-BD" sz="20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স্টেটমেন্ট</a:t>
                      </a:r>
                      <a:endParaRPr lang="en-US" sz="200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বর্ণ</a:t>
                      </a:r>
                      <a:r>
                        <a:rPr lang="en-US" sz="2000" baseline="0" dirty="0" err="1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না</a:t>
                      </a:r>
                      <a:endParaRPr lang="en-US" sz="200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</a:tr>
              <a:tr h="396240">
                <a:tc>
                  <a:txBody>
                    <a:bodyPr/>
                    <a:lstStyle/>
                    <a:p>
                      <a:r>
                        <a:rPr lang="bn-BD" sz="2000" b="1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CREATE</a:t>
                      </a:r>
                      <a:endParaRPr lang="en-US" sz="2000" b="1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নতুন</a:t>
                      </a:r>
                      <a:r>
                        <a:rPr lang="en-US" sz="2000" b="1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 TABLE</a:t>
                      </a:r>
                      <a:r>
                        <a:rPr lang="en-US" sz="2000" b="1" baseline="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, VIEW, INDEX, SEQUENCE  </a:t>
                      </a:r>
                      <a:r>
                        <a:rPr lang="en-US" sz="2000" b="1" baseline="0" dirty="0" err="1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ইত্যাদি</a:t>
                      </a:r>
                      <a:r>
                        <a:rPr lang="en-US" sz="2000" b="1" baseline="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  </a:t>
                      </a:r>
                      <a:r>
                        <a:rPr lang="en-US" sz="2000" b="1" baseline="0" dirty="0" err="1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তৈরি</a:t>
                      </a:r>
                      <a:r>
                        <a:rPr lang="en-US" sz="2000" b="1" baseline="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 </a:t>
                      </a:r>
                      <a:r>
                        <a:rPr lang="en-US" sz="2000" b="1" baseline="0" dirty="0" err="1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করা</a:t>
                      </a:r>
                      <a:r>
                        <a:rPr lang="en-US" sz="2000" b="1" baseline="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।</a:t>
                      </a:r>
                      <a:endParaRPr lang="en-US" sz="2000" b="1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</a:tr>
              <a:tr h="396240">
                <a:tc>
                  <a:txBody>
                    <a:bodyPr/>
                    <a:lstStyle/>
                    <a:p>
                      <a:r>
                        <a:rPr lang="bn-BD" sz="2000" b="1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ALTER</a:t>
                      </a:r>
                      <a:endParaRPr lang="en-US" sz="2000" b="1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baseline="0" dirty="0" err="1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তৈরি</a:t>
                      </a:r>
                      <a:r>
                        <a:rPr lang="en-US" sz="2000" b="1" baseline="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 </a:t>
                      </a:r>
                      <a:r>
                        <a:rPr lang="en-US" sz="2000" b="1" baseline="0" dirty="0" err="1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করা</a:t>
                      </a:r>
                      <a:r>
                        <a:rPr lang="en-US" sz="2000" b="1" baseline="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 </a:t>
                      </a:r>
                      <a:r>
                        <a:rPr lang="en-US" sz="2000" b="1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TABLE</a:t>
                      </a:r>
                      <a:r>
                        <a:rPr lang="en-US" sz="2000" b="1" baseline="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, VIEW, INDEX </a:t>
                      </a:r>
                      <a:r>
                        <a:rPr lang="en-US" sz="2000" b="1" baseline="0" dirty="0" err="1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ইত্যাদি</a:t>
                      </a:r>
                      <a:r>
                        <a:rPr lang="en-US" sz="2000" b="1" baseline="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 </a:t>
                      </a:r>
                      <a:r>
                        <a:rPr lang="en-US" sz="2000" b="1" baseline="0" dirty="0" err="1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পরিবর্তন</a:t>
                      </a:r>
                      <a:r>
                        <a:rPr lang="en-US" sz="2000" b="1" baseline="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 </a:t>
                      </a:r>
                      <a:r>
                        <a:rPr lang="en-US" sz="2000" b="1" baseline="0" dirty="0" err="1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করা</a:t>
                      </a:r>
                      <a:r>
                        <a:rPr lang="en-US" sz="2000" b="1" baseline="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।</a:t>
                      </a:r>
                      <a:endParaRPr lang="en-US" sz="2000" b="1" dirty="0" smtClean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</a:tr>
              <a:tr h="396240">
                <a:tc>
                  <a:txBody>
                    <a:bodyPr/>
                    <a:lstStyle/>
                    <a:p>
                      <a:r>
                        <a:rPr lang="bn-BD" sz="2000" b="1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DROP</a:t>
                      </a:r>
                      <a:endParaRPr lang="en-US" sz="2000" b="1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baseline="0" dirty="0" err="1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তৈরি</a:t>
                      </a:r>
                      <a:r>
                        <a:rPr lang="en-US" sz="2000" b="1" baseline="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 </a:t>
                      </a:r>
                      <a:r>
                        <a:rPr lang="en-US" sz="2000" b="1" baseline="0" dirty="0" err="1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করা</a:t>
                      </a:r>
                      <a:r>
                        <a:rPr lang="en-US" sz="2000" b="1" baseline="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 </a:t>
                      </a:r>
                      <a:r>
                        <a:rPr lang="en-US" sz="2000" b="1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TABLE</a:t>
                      </a:r>
                      <a:r>
                        <a:rPr lang="en-US" sz="2000" b="1" baseline="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, VIEW, INDEX </a:t>
                      </a:r>
                      <a:r>
                        <a:rPr lang="en-US" sz="2000" b="1" baseline="0" dirty="0" err="1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ইত্যাদি</a:t>
                      </a:r>
                      <a:r>
                        <a:rPr lang="en-US" sz="2000" b="1" baseline="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 </a:t>
                      </a:r>
                      <a:r>
                        <a:rPr lang="en-US" sz="2000" b="1" baseline="0" dirty="0" err="1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মুছে</a:t>
                      </a:r>
                      <a:r>
                        <a:rPr lang="en-US" sz="2000" b="1" baseline="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 </a:t>
                      </a:r>
                      <a:r>
                        <a:rPr lang="en-US" sz="2000" b="1" baseline="0" dirty="0" err="1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ফেলা</a:t>
                      </a:r>
                      <a:r>
                        <a:rPr lang="en-US" sz="2000" b="1" baseline="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।</a:t>
                      </a:r>
                      <a:endParaRPr lang="en-US" sz="2000" b="1" dirty="0" smtClean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64305" y="3276600"/>
            <a:ext cx="82501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bn-BD" sz="2000" dirty="0" smtClean="0">
                <a:solidFill>
                  <a:srgbClr val="002060"/>
                </a:solidFill>
                <a:latin typeface="AdorshoLipi" panose="02000500020000020004" pitchFamily="1" charset="0"/>
                <a:cs typeface="AdorshoLipi" panose="02000500020000020004" pitchFamily="1" charset="0"/>
              </a:rPr>
              <a:t>৩। DCL (DATA CONTROL LANGUAGE)</a:t>
            </a:r>
            <a:r>
              <a:rPr lang="bn-BD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: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কোন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ডেটাবেস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থেকে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একজন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ব্যাবহারকারী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যে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ধরনের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অনুমোদন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সুবিধা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পেয়ে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থাকে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তা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ডেটা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কন্ট্রোল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ল্যাঙ্গুয়েজ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দ্বারা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নির্ধারণ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করা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হয়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।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অর্থা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ৎ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বিভিন্ন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ডেটাবেস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অবজেক্ট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অ্যাক্সেস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কন্ট্রোল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করার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জন্য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DCL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ব্যাবহার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করা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হয়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।</a:t>
            </a:r>
            <a:endParaRPr lang="bn-BD" sz="2000" dirty="0" smtClean="0">
              <a:latin typeface="AdorshoLipi" panose="02000500020000020004" pitchFamily="1" charset="0"/>
              <a:cs typeface="AdorshoLipi" panose="02000500020000020004" pitchFamily="1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4080554"/>
              </p:ext>
            </p:extLst>
          </p:nvPr>
        </p:nvGraphicFramePr>
        <p:xfrm>
          <a:off x="364305" y="4600039"/>
          <a:ext cx="8458200" cy="15941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2967"/>
                <a:gridCol w="6735233"/>
              </a:tblGrid>
              <a:tr h="414670">
                <a:tc>
                  <a:txBody>
                    <a:bodyPr/>
                    <a:lstStyle/>
                    <a:p>
                      <a:pPr algn="ctr"/>
                      <a:r>
                        <a:rPr lang="bn-BD" sz="2000" b="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স্টেটমেন্ট</a:t>
                      </a:r>
                      <a:endParaRPr lang="en-US" sz="2000" b="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err="1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বর্ণ</a:t>
                      </a:r>
                      <a:r>
                        <a:rPr lang="en-US" sz="2000" b="0" baseline="0" dirty="0" err="1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না</a:t>
                      </a:r>
                      <a:endParaRPr lang="en-US" sz="2000" b="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</a:tr>
              <a:tr h="478465">
                <a:tc>
                  <a:txBody>
                    <a:bodyPr/>
                    <a:lstStyle/>
                    <a:p>
                      <a:r>
                        <a:rPr lang="bn-BD" sz="2000" b="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GRANT</a:t>
                      </a:r>
                      <a:endParaRPr lang="en-US" sz="2000" b="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 err="1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ব্যবহারকারীকে</a:t>
                      </a:r>
                      <a:r>
                        <a:rPr lang="en-US" sz="2000" b="0" baseline="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কোন</a:t>
                      </a:r>
                      <a:r>
                        <a:rPr lang="en-US" sz="2000" b="0" baseline="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এক্সেস</a:t>
                      </a:r>
                      <a:r>
                        <a:rPr lang="en-US" sz="2000" b="0" baseline="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সুবিধা</a:t>
                      </a:r>
                      <a:r>
                        <a:rPr lang="en-US" sz="2000" b="0" baseline="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প্রদান</a:t>
                      </a:r>
                      <a:r>
                        <a:rPr lang="en-US" sz="2000" b="0" baseline="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করা</a:t>
                      </a:r>
                      <a:r>
                        <a:rPr lang="en-US" sz="2000" b="0" baseline="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।</a:t>
                      </a:r>
                      <a:endParaRPr lang="en-US" sz="2000" b="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</a:tr>
              <a:tr h="478465">
                <a:tc>
                  <a:txBody>
                    <a:bodyPr/>
                    <a:lstStyle/>
                    <a:p>
                      <a:r>
                        <a:rPr lang="bn-BD" sz="2000" b="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REVOKE</a:t>
                      </a:r>
                      <a:endParaRPr lang="en-US" sz="2000" b="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BD" sz="2000" b="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GRANT</a:t>
                      </a:r>
                      <a:r>
                        <a:rPr lang="en-US" sz="2000" b="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 </a:t>
                      </a:r>
                      <a:r>
                        <a:rPr lang="bn-BD" sz="2000" b="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স্টেটমেন্ট</a:t>
                      </a:r>
                      <a:r>
                        <a:rPr lang="en-US" sz="2000" b="0" baseline="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 </a:t>
                      </a:r>
                      <a:r>
                        <a:rPr lang="bn-BD" sz="2000" b="0" baseline="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কতৃক প্রদত্ত  </a:t>
                      </a:r>
                      <a:r>
                        <a:rPr lang="en-US" sz="2000" b="0" baseline="0" dirty="0" err="1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এক্সেস</a:t>
                      </a:r>
                      <a:r>
                        <a:rPr lang="en-US" sz="2000" b="0" baseline="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সুবিধা</a:t>
                      </a:r>
                      <a:r>
                        <a:rPr lang="en-US" sz="2000" b="0" baseline="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ফিরিয়ে</a:t>
                      </a:r>
                      <a:r>
                        <a:rPr lang="en-US" sz="2000" b="0" baseline="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নেওয়া</a:t>
                      </a:r>
                      <a:r>
                        <a:rPr lang="en-US" sz="2000" b="0" baseline="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।</a:t>
                      </a:r>
                      <a:endParaRPr lang="en-US" sz="2000" b="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0" y="6443246"/>
            <a:ext cx="9144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BD" sz="1600" dirty="0">
                <a:solidFill>
                  <a:srgbClr val="002060"/>
                </a:solidFill>
                <a:latin typeface="AdorshoLipi" panose="02000500020000020004" pitchFamily="1" charset="0"/>
                <a:cs typeface="AdorshoLipi" panose="02000500020000020004" pitchFamily="1" charset="0"/>
              </a:rPr>
              <a:t>মোহাম্মদ নাসির উদ্দিন(সুমন), সহকারী অধ্যাপক , চৌয়ারা আদর্শ ডিগ্রি কলেজ, কুমিল্লা। ০১৭৩০ ৯০৭০৯০</a:t>
            </a:r>
            <a:endParaRPr lang="en-US" sz="1600" dirty="0">
              <a:solidFill>
                <a:srgbClr val="002060"/>
              </a:solidFill>
              <a:latin typeface="AdorshoLipi" panose="02000500020000020004" pitchFamily="1" charset="0"/>
              <a:cs typeface="AdorshoLipi" panose="02000500020000020004" pitchFamily="1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3800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6272" y="14555"/>
            <a:ext cx="84582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bn-BD" sz="2000" dirty="0" smtClean="0">
                <a:solidFill>
                  <a:srgbClr val="002060"/>
                </a:solidFill>
                <a:latin typeface="AdorshoLipi" panose="02000500020000020004" pitchFamily="1" charset="0"/>
                <a:cs typeface="AdorshoLipi" panose="02000500020000020004" pitchFamily="1" charset="0"/>
              </a:rPr>
              <a:t>৪। TCL (TRANSACTION CONTROL LANGUAGE)</a:t>
            </a:r>
            <a:r>
              <a:rPr lang="en-US" sz="2000" dirty="0" smtClean="0">
                <a:solidFill>
                  <a:srgbClr val="002060"/>
                </a:solidFill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: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ডেটাবেসের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কোন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টেবিলে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যখন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কোন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পরিবর্তন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করা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হয়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তখন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তাকে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স্থায়ীভাবে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ডেটাবেসে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সংরক্ষণের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জন্য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অথবা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উক্ত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পরিবর্তনকে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বাদ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দিয়ে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পূর্বের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অবস্থায়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ফিরে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যাওয়ার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জন্য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TCL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ব্যাবহৃত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হয়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।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সাধারণত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DML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স্ট্যাটমেন্টের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পরিবর্তনকে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স্থায়ীকরনের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জন্য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TCL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ব্যাবহার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করা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হয়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।</a:t>
            </a:r>
            <a:endParaRPr lang="en-US" sz="2000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3248088"/>
              </p:ext>
            </p:extLst>
          </p:nvPr>
        </p:nvGraphicFramePr>
        <p:xfrm>
          <a:off x="0" y="1623843"/>
          <a:ext cx="9067800" cy="16679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7010400"/>
              </a:tblGrid>
              <a:tr h="414227">
                <a:tc>
                  <a:txBody>
                    <a:bodyPr/>
                    <a:lstStyle/>
                    <a:p>
                      <a:pPr algn="ctr"/>
                      <a:r>
                        <a:rPr lang="bn-BD" sz="20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স্টেটমেন্ট</a:t>
                      </a:r>
                      <a:endParaRPr lang="en-US" sz="200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বর্ণ</a:t>
                      </a:r>
                      <a:r>
                        <a:rPr lang="en-US" sz="2000" baseline="0" dirty="0" err="1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না</a:t>
                      </a:r>
                      <a:endParaRPr lang="en-US" sz="200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</a:tr>
              <a:tr h="414227">
                <a:tc>
                  <a:txBody>
                    <a:bodyPr/>
                    <a:lstStyle/>
                    <a:p>
                      <a:r>
                        <a:rPr lang="bn-BD" sz="2000" b="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COMMIT</a:t>
                      </a:r>
                      <a:endParaRPr lang="en-US" sz="2000" b="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baseline="0" dirty="0" err="1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ডেটার</a:t>
                      </a:r>
                      <a:r>
                        <a:rPr lang="en-US" sz="2000" b="0" baseline="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পরিবর্তনকে</a:t>
                      </a:r>
                      <a:r>
                        <a:rPr lang="en-US" sz="2000" b="0" baseline="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স্থায়ীভাবে</a:t>
                      </a:r>
                      <a:r>
                        <a:rPr lang="en-US" sz="2000" b="0" baseline="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সংরক্ষণ</a:t>
                      </a:r>
                      <a:r>
                        <a:rPr lang="en-US" sz="2000" b="0" baseline="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করা</a:t>
                      </a:r>
                      <a:r>
                        <a:rPr lang="en-US" sz="2000" b="0" baseline="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।</a:t>
                      </a:r>
                      <a:endParaRPr lang="en-US" sz="2000" b="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</a:tr>
              <a:tr h="443303">
                <a:tc>
                  <a:txBody>
                    <a:bodyPr/>
                    <a:lstStyle/>
                    <a:p>
                      <a:r>
                        <a:rPr lang="bn-BD" sz="2000" b="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ROLLBACK</a:t>
                      </a:r>
                      <a:endParaRPr lang="en-US" sz="2000" b="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baseline="0" dirty="0" err="1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ডেটার</a:t>
                      </a:r>
                      <a:r>
                        <a:rPr lang="en-US" sz="2000" b="0" baseline="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পরিবর্তনকে</a:t>
                      </a:r>
                      <a:r>
                        <a:rPr lang="en-US" sz="2000" b="0" baseline="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বাতিল</a:t>
                      </a:r>
                      <a:r>
                        <a:rPr lang="en-US" sz="2000" b="0" baseline="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করে</a:t>
                      </a:r>
                      <a:r>
                        <a:rPr lang="en-US" sz="2000" b="0" baseline="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পূর্বের</a:t>
                      </a:r>
                      <a:r>
                        <a:rPr lang="en-US" sz="2000" b="0" baseline="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অবস্থায়</a:t>
                      </a:r>
                      <a:r>
                        <a:rPr lang="en-US" sz="2000" b="0" baseline="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নিয়ে</a:t>
                      </a:r>
                      <a:r>
                        <a:rPr lang="en-US" sz="2000" b="0" baseline="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যাওয়া</a:t>
                      </a:r>
                      <a:r>
                        <a:rPr lang="en-US" sz="2000" b="0" baseline="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।</a:t>
                      </a:r>
                      <a:endParaRPr lang="bn-BD" sz="2000" b="0" baseline="0" dirty="0" smtClean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</a:tr>
              <a:tr h="374312">
                <a:tc>
                  <a:txBody>
                    <a:bodyPr/>
                    <a:lstStyle/>
                    <a:p>
                      <a:r>
                        <a:rPr lang="bn-BD" sz="2000" b="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SAVEPOINT</a:t>
                      </a:r>
                      <a:endParaRPr lang="en-US" sz="2000" b="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baseline="0" dirty="0" err="1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ডেটার</a:t>
                      </a:r>
                      <a:r>
                        <a:rPr lang="en-US" sz="2000" b="0" baseline="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পরিবর্তনকে</a:t>
                      </a:r>
                      <a:r>
                        <a:rPr lang="en-US" sz="2000" b="0" baseline="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একটি</a:t>
                      </a:r>
                      <a:r>
                        <a:rPr lang="en-US" sz="2000" b="0" baseline="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নির্দিষ্ট</a:t>
                      </a:r>
                      <a:r>
                        <a:rPr lang="en-US" sz="2000" b="0" baseline="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পয়েন্ট</a:t>
                      </a:r>
                      <a:r>
                        <a:rPr lang="en-US" sz="2000" b="0" baseline="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অনুযায়ী</a:t>
                      </a:r>
                      <a:r>
                        <a:rPr lang="en-US" sz="2000" b="0" baseline="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নির্দিষ্ট</a:t>
                      </a:r>
                      <a:r>
                        <a:rPr lang="en-US" sz="2000" b="0" baseline="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করা</a:t>
                      </a:r>
                      <a:r>
                        <a:rPr lang="en-US" sz="2000" b="0" baseline="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।</a:t>
                      </a:r>
                      <a:endParaRPr lang="en-US" sz="2000" b="0" dirty="0" smtClean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2607355"/>
              </p:ext>
            </p:extLst>
          </p:nvPr>
        </p:nvGraphicFramePr>
        <p:xfrm>
          <a:off x="1447800" y="3352800"/>
          <a:ext cx="6706028" cy="3078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53014"/>
                <a:gridCol w="3353014"/>
              </a:tblGrid>
              <a:tr h="384648">
                <a:tc gridSpan="2"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Data Type  </a:t>
                      </a:r>
                      <a:r>
                        <a:rPr lang="en-US" sz="2000" dirty="0" err="1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এর</a:t>
                      </a:r>
                      <a:r>
                        <a:rPr lang="en-US" sz="20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 </a:t>
                      </a:r>
                      <a:r>
                        <a:rPr lang="en-US" sz="2000" dirty="0" err="1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তুলনা</a:t>
                      </a:r>
                      <a:r>
                        <a:rPr lang="en-US" sz="20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 -</a:t>
                      </a:r>
                      <a:endParaRPr lang="en-US" sz="200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84648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Microsoft</a:t>
                      </a:r>
                      <a:r>
                        <a:rPr lang="en-US" sz="2000" baseline="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 Access</a:t>
                      </a:r>
                      <a:endParaRPr lang="en-US" sz="200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SQL</a:t>
                      </a:r>
                      <a:endParaRPr lang="en-US" sz="200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384648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Text </a:t>
                      </a:r>
                      <a:endParaRPr lang="en-US" sz="200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CHAR</a:t>
                      </a:r>
                      <a:endParaRPr lang="en-US" sz="200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</a:tr>
              <a:tr h="446256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Memo</a:t>
                      </a:r>
                      <a:endParaRPr lang="en-US" sz="200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VARCHAR/VARCHAR2</a:t>
                      </a:r>
                      <a:endParaRPr lang="en-US" sz="200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</a:tr>
              <a:tr h="384648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Number</a:t>
                      </a:r>
                      <a:endParaRPr lang="en-US" sz="200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NUMBER</a:t>
                      </a:r>
                      <a:endParaRPr lang="en-US" sz="200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</a:tr>
              <a:tr h="384648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Date/Time</a:t>
                      </a:r>
                      <a:endParaRPr lang="en-US" sz="200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DATE</a:t>
                      </a:r>
                      <a:endParaRPr lang="en-US" sz="200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</a:tr>
              <a:tr h="384648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OLE Object</a:t>
                      </a:r>
                      <a:endParaRPr lang="en-US" sz="200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LONG ROW</a:t>
                      </a:r>
                      <a:endParaRPr lang="en-US" sz="200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0" y="6477000"/>
            <a:ext cx="9144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BD" sz="1600" dirty="0">
                <a:solidFill>
                  <a:srgbClr val="002060"/>
                </a:solidFill>
                <a:latin typeface="AdorshoLipi" panose="02000500020000020004" pitchFamily="1" charset="0"/>
                <a:cs typeface="AdorshoLipi" panose="02000500020000020004" pitchFamily="1" charset="0"/>
              </a:rPr>
              <a:t>মোহাম্মদ নাসির উদ্দিন(সুমন), সহকারী অধ্যাপক , চৌয়ারা আদর্শ ডিগ্রি কলেজ, কুমিল্লা। ০১৭৩০ ৯০৭০৯০</a:t>
            </a:r>
            <a:endParaRPr lang="en-US" sz="1600" dirty="0">
              <a:solidFill>
                <a:srgbClr val="002060"/>
              </a:solidFill>
              <a:latin typeface="AdorshoLipi" panose="02000500020000020004" pitchFamily="1" charset="0"/>
              <a:cs typeface="AdorshoLipi" panose="02000500020000020004" pitchFamily="1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3057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" y="0"/>
            <a:ext cx="8991600" cy="52322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dorshoLipi" panose="02000500020000020004" pitchFamily="1" charset="0"/>
                <a:cs typeface="AdorshoLipi" panose="02000500020000020004" pitchFamily="1" charset="0"/>
              </a:rPr>
              <a:t>DDL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dorshoLipi" panose="02000500020000020004" pitchFamily="1" charset="0"/>
                <a:cs typeface="AdorshoLipi" panose="02000500020000020004" pitchFamily="1" charset="0"/>
              </a:rPr>
              <a:t>এর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dorshoLipi" panose="02000500020000020004" pitchFamily="1" charset="0"/>
                <a:cs typeface="AdorshoLipi" panose="02000500020000020004" pitchFamily="1" charset="0"/>
              </a:rPr>
              <a:t>ক্ষেত্রে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dorshoLipi" panose="02000500020000020004" pitchFamily="1" charset="0"/>
                <a:cs typeface="AdorshoLipi" panose="02000500020000020004" pitchFamily="1" charset="0"/>
              </a:rPr>
              <a:t> SQL </a:t>
            </a:r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dorshoLipi" panose="02000500020000020004" pitchFamily="1" charset="0"/>
                <a:cs typeface="AdorshoLipi" panose="02000500020000020004" pitchFamily="1" charset="0"/>
              </a:rPr>
              <a:t>এর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dorshoLipi" panose="02000500020000020004" pitchFamily="1" charset="0"/>
                <a:cs typeface="AdorshoLipi" panose="02000500020000020004" pitchFamily="1" charset="0"/>
              </a:rPr>
              <a:t>ব্যাবহারঃ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endParaRPr lang="en-US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6200" y="582391"/>
            <a:ext cx="89916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000" u="sng" dirty="0" smtClean="0">
                <a:solidFill>
                  <a:srgbClr val="FF0000"/>
                </a:solidFill>
                <a:latin typeface="AdorshoLipi" panose="02000500020000020004" pitchFamily="1" charset="0"/>
                <a:cs typeface="AdorshoLipi" panose="02000500020000020004" pitchFamily="1" charset="0"/>
              </a:rPr>
              <a:t>Creat</a:t>
            </a:r>
            <a:r>
              <a:rPr lang="en-US" sz="2000" u="sng" dirty="0">
                <a:solidFill>
                  <a:srgbClr val="FF0000"/>
                </a:solidFill>
                <a:latin typeface="AdorshoLipi" panose="02000500020000020004" pitchFamily="1" charset="0"/>
                <a:cs typeface="AdorshoLipi" panose="02000500020000020004" pitchFamily="1" charset="0"/>
              </a:rPr>
              <a:t>e</a:t>
            </a:r>
            <a:r>
              <a:rPr lang="bn-BD" sz="2000" u="sng" dirty="0" smtClean="0">
                <a:solidFill>
                  <a:srgbClr val="FF0000"/>
                </a:solidFill>
                <a:latin typeface="AdorshoLipi" panose="02000500020000020004" pitchFamily="1" charset="0"/>
                <a:cs typeface="AdorshoLipi" panose="02000500020000020004" pitchFamily="1" charset="0"/>
              </a:rPr>
              <a:t> Statement </a:t>
            </a:r>
            <a:r>
              <a:rPr lang="bn-BD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: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ডাটাবেসে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টেবিল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তৈরি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করতে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Create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স্টেটমেন্টের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SQL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কমান্ডটি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হবে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__</a:t>
            </a:r>
          </a:p>
          <a:p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CREATE TABLE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table_name</a:t>
            </a:r>
            <a:endParaRPr lang="en-US" sz="2000" dirty="0" smtClean="0">
              <a:latin typeface="AdorshoLipi" panose="02000500020000020004" pitchFamily="1" charset="0"/>
              <a:cs typeface="AdorshoLipi" panose="02000500020000020004" pitchFamily="1" charset="0"/>
            </a:endParaRPr>
          </a:p>
          <a:p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(</a:t>
            </a:r>
          </a:p>
          <a:p>
            <a:r>
              <a:rPr lang="en-US" sz="2000" i="1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Column_name_1 </a:t>
            </a:r>
            <a:r>
              <a:rPr lang="en-US" sz="2000" i="1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data_type</a:t>
            </a:r>
            <a:r>
              <a:rPr lang="en-US" sz="2000" i="1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(size),</a:t>
            </a:r>
          </a:p>
          <a:p>
            <a:r>
              <a:rPr lang="en-US" sz="2000" i="1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Column_name_2 </a:t>
            </a:r>
            <a:r>
              <a:rPr lang="en-US" sz="2000" i="1" dirty="0" err="1">
                <a:latin typeface="AdorshoLipi" panose="02000500020000020004" pitchFamily="1" charset="0"/>
                <a:cs typeface="AdorshoLipi" panose="02000500020000020004" pitchFamily="1" charset="0"/>
              </a:rPr>
              <a:t>data_type</a:t>
            </a:r>
            <a:r>
              <a:rPr lang="en-US" sz="2000" i="1" dirty="0">
                <a:latin typeface="AdorshoLipi" panose="02000500020000020004" pitchFamily="1" charset="0"/>
                <a:cs typeface="AdorshoLipi" panose="02000500020000020004" pitchFamily="1" charset="0"/>
              </a:rPr>
              <a:t>(size),</a:t>
            </a:r>
          </a:p>
          <a:p>
            <a:r>
              <a:rPr lang="en-US" sz="2000" i="1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………………………………………………..,</a:t>
            </a:r>
            <a:endParaRPr lang="en-US" sz="2000" i="1" dirty="0" smtClean="0">
              <a:latin typeface="AdorshoLipi" panose="02000500020000020004" pitchFamily="1" charset="0"/>
              <a:cs typeface="AdorshoLipi" panose="02000500020000020004" pitchFamily="1" charset="0"/>
            </a:endParaRPr>
          </a:p>
          <a:p>
            <a:r>
              <a:rPr lang="en-US" sz="2000" i="1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Column_name_4 </a:t>
            </a:r>
            <a:r>
              <a:rPr lang="en-US" sz="2000" i="1" dirty="0" err="1">
                <a:latin typeface="AdorshoLipi" panose="02000500020000020004" pitchFamily="1" charset="0"/>
                <a:cs typeface="AdorshoLipi" panose="02000500020000020004" pitchFamily="1" charset="0"/>
              </a:rPr>
              <a:t>data_type</a:t>
            </a:r>
            <a:r>
              <a:rPr lang="en-US" sz="2000" i="1" dirty="0">
                <a:latin typeface="AdorshoLipi" panose="02000500020000020004" pitchFamily="1" charset="0"/>
                <a:cs typeface="AdorshoLipi" panose="02000500020000020004" pitchFamily="1" charset="0"/>
              </a:rPr>
              <a:t>(size</a:t>
            </a:r>
            <a:r>
              <a:rPr lang="en-US" sz="2000" i="1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),</a:t>
            </a:r>
          </a:p>
          <a:p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)  </a:t>
            </a:r>
            <a:endParaRPr lang="en-US" sz="2000" dirty="0">
              <a:latin typeface="AdorshoLipi" panose="02000500020000020004" pitchFamily="1" charset="0"/>
              <a:cs typeface="AdorshoLipi" panose="02000500020000020004" pitchFamily="1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9601" y="3048001"/>
            <a:ext cx="864484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CREATE TABLE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Student_details</a:t>
            </a:r>
            <a:endParaRPr lang="en-US" sz="2000" dirty="0" smtClean="0">
              <a:latin typeface="AdorshoLipi" panose="02000500020000020004" pitchFamily="1" charset="0"/>
              <a:cs typeface="AdorshoLipi" panose="02000500020000020004" pitchFamily="1" charset="0"/>
            </a:endParaRPr>
          </a:p>
          <a:p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(</a:t>
            </a:r>
          </a:p>
          <a:p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Roll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autonumber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(10)PRIMARY KEY,</a:t>
            </a:r>
          </a:p>
          <a:p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Name text(20),</a:t>
            </a:r>
          </a:p>
          <a:p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Depertmrnt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text(15),</a:t>
            </a:r>
          </a:p>
          <a:p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Cell_no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text(15),</a:t>
            </a:r>
          </a:p>
          <a:p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Date_of_birth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date</a:t>
            </a:r>
          </a:p>
          <a:p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);</a:t>
            </a:r>
            <a:endParaRPr lang="en-US" sz="2000" dirty="0">
              <a:latin typeface="AdorshoLipi" panose="02000500020000020004" pitchFamily="1" charset="0"/>
              <a:cs typeface="AdorshoLipi" panose="02000500020000020004" pitchFamily="1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1988746"/>
              </p:ext>
            </p:extLst>
          </p:nvPr>
        </p:nvGraphicFramePr>
        <p:xfrm>
          <a:off x="266700" y="5602546"/>
          <a:ext cx="8610600" cy="7830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2120"/>
                <a:gridCol w="1722120"/>
                <a:gridCol w="1691907"/>
                <a:gridCol w="1510632"/>
                <a:gridCol w="1963821"/>
              </a:tblGrid>
              <a:tr h="41725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Roll</a:t>
                      </a:r>
                      <a:endParaRPr lang="en-US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Name</a:t>
                      </a:r>
                      <a:endParaRPr lang="en-US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Depertment</a:t>
                      </a:r>
                      <a:endParaRPr lang="en-US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Cell_no</a:t>
                      </a:r>
                      <a:endParaRPr lang="en-US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Date_of_birth</a:t>
                      </a:r>
                      <a:endParaRPr lang="en-US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</a:tr>
              <a:tr h="262487"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352800" y="4939027"/>
            <a:ext cx="2667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solidFill>
                  <a:srgbClr val="002060"/>
                </a:solidFill>
                <a:latin typeface="AdorshoLipi" panose="02000500020000020004" pitchFamily="1" charset="0"/>
                <a:cs typeface="AdorshoLipi" panose="02000500020000020004" pitchFamily="1" charset="0"/>
              </a:rPr>
              <a:t>Student_Details</a:t>
            </a:r>
            <a:endParaRPr lang="en-US" sz="2000" b="1" dirty="0">
              <a:solidFill>
                <a:srgbClr val="002060"/>
              </a:solidFill>
              <a:latin typeface="AdorshoLipi" panose="02000500020000020004" pitchFamily="1" charset="0"/>
              <a:cs typeface="AdorshoLipi" panose="02000500020000020004" pitchFamily="1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6443246"/>
            <a:ext cx="9144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BD" sz="1600" dirty="0">
                <a:solidFill>
                  <a:srgbClr val="002060"/>
                </a:solidFill>
                <a:latin typeface="AdorshoLipi" panose="02000500020000020004" pitchFamily="1" charset="0"/>
                <a:cs typeface="AdorshoLipi" panose="02000500020000020004" pitchFamily="1" charset="0"/>
              </a:rPr>
              <a:t>মোহাম্মদ নাসির উদ্দিন(সুমন), সহকারী অধ্যাপক , চৌয়ারা আদর্শ ডিগ্রি কলেজ, কুমিল্লা। ০১৭৩০ ৯০৭০৯০</a:t>
            </a:r>
            <a:endParaRPr lang="en-US" sz="1600" dirty="0">
              <a:solidFill>
                <a:srgbClr val="002060"/>
              </a:solidFill>
              <a:latin typeface="AdorshoLipi" panose="02000500020000020004" pitchFamily="1" charset="0"/>
              <a:cs typeface="AdorshoLipi" panose="02000500020000020004" pitchFamily="1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0796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00561"/>
            <a:ext cx="9144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  <a:latin typeface="AdorshoLipi" panose="02000500020000020004" pitchFamily="1" charset="0"/>
                <a:cs typeface="AdorshoLipi" panose="02000500020000020004" pitchFamily="1" charset="0"/>
              </a:rPr>
              <a:t>Alter Statement 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: Alter Statement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এর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মাধ্যমে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টেবিল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এ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নতুন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ফিল্ড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সংযোজন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bn-BD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ও ডাটা টাইপ পরিবর্তন করা যায়।</a:t>
            </a:r>
          </a:p>
          <a:p>
            <a:r>
              <a:rPr lang="bn-BD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ALTER TABLE 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Student</a:t>
            </a:r>
            <a:r>
              <a:rPr lang="bn-BD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_details,</a:t>
            </a:r>
          </a:p>
          <a:p>
            <a:r>
              <a:rPr lang="bn-BD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ADD Adress memo(30);</a:t>
            </a:r>
            <a:endParaRPr lang="en-US" sz="2000" dirty="0">
              <a:latin typeface="AdorshoLipi" panose="02000500020000020004" pitchFamily="1" charset="0"/>
              <a:cs typeface="AdorshoLipi" panose="02000500020000020004" pitchFamily="1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9756991"/>
              </p:ext>
            </p:extLst>
          </p:nvPr>
        </p:nvGraphicFramePr>
        <p:xfrm>
          <a:off x="152400" y="1981200"/>
          <a:ext cx="8839200" cy="965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"/>
                <a:gridCol w="1447800"/>
                <a:gridCol w="1828800"/>
                <a:gridCol w="1295400"/>
                <a:gridCol w="1981200"/>
                <a:gridCol w="1371600"/>
              </a:tblGrid>
              <a:tr h="4826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Roll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Depertment</a:t>
                      </a:r>
                      <a:endParaRPr lang="en-US" dirty="0" smtClean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Cell_no</a:t>
                      </a:r>
                      <a:endParaRPr lang="en-US" dirty="0" smtClean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Date_of_birth</a:t>
                      </a:r>
                      <a:endParaRPr lang="en-US" dirty="0" smtClean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Adress</a:t>
                      </a:r>
                      <a:endParaRPr lang="en-US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</a:tr>
              <a:tr h="4826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3217524" y="1524000"/>
            <a:ext cx="22381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>
                <a:latin typeface="AdorshoLipi" panose="02000500020000020004" pitchFamily="1" charset="0"/>
                <a:cs typeface="AdorshoLipi" panose="02000500020000020004" pitchFamily="1" charset="0"/>
              </a:rPr>
              <a:t>Student_Details</a:t>
            </a:r>
            <a:endParaRPr lang="en-US" b="1" dirty="0">
              <a:latin typeface="AdorshoLipi" panose="02000500020000020004" pitchFamily="1" charset="0"/>
              <a:cs typeface="AdorshoLipi" panose="02000500020000020004" pitchFamily="1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52400" y="3048000"/>
            <a:ext cx="87630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2000" dirty="0" smtClean="0">
                <a:solidFill>
                  <a:srgbClr val="FF0000"/>
                </a:solidFill>
                <a:latin typeface="AdorshoLipi" panose="02000500020000020004" pitchFamily="1" charset="0"/>
                <a:cs typeface="AdorshoLipi" panose="02000500020000020004" pitchFamily="1" charset="0"/>
              </a:rPr>
              <a:t>Drop</a:t>
            </a:r>
            <a:r>
              <a:rPr lang="en-US" sz="2000" dirty="0" smtClean="0">
                <a:solidFill>
                  <a:srgbClr val="FF0000"/>
                </a:solidFill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>
                <a:solidFill>
                  <a:srgbClr val="FF0000"/>
                </a:solidFill>
                <a:latin typeface="AdorshoLipi" panose="02000500020000020004" pitchFamily="1" charset="0"/>
                <a:cs typeface="AdorshoLipi" panose="02000500020000020004" pitchFamily="1" charset="0"/>
              </a:rPr>
              <a:t>Statement </a:t>
            </a:r>
            <a:r>
              <a:rPr lang="en-US" sz="2000" dirty="0">
                <a:latin typeface="AdorshoLipi" panose="02000500020000020004" pitchFamily="1" charset="0"/>
                <a:cs typeface="AdorshoLipi" panose="02000500020000020004" pitchFamily="1" charset="0"/>
              </a:rPr>
              <a:t>: </a:t>
            </a:r>
            <a:r>
              <a:rPr lang="bn-BD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Drop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>
                <a:latin typeface="AdorshoLipi" panose="02000500020000020004" pitchFamily="1" charset="0"/>
                <a:cs typeface="AdorshoLipi" panose="02000500020000020004" pitchFamily="1" charset="0"/>
              </a:rPr>
              <a:t>Statement </a:t>
            </a:r>
            <a:r>
              <a:rPr lang="en-US" sz="2000" dirty="0" err="1">
                <a:latin typeface="AdorshoLipi" panose="02000500020000020004" pitchFamily="1" charset="0"/>
                <a:cs typeface="AdorshoLipi" panose="02000500020000020004" pitchFamily="1" charset="0"/>
              </a:rPr>
              <a:t>এর</a:t>
            </a:r>
            <a:r>
              <a:rPr lang="en-US" sz="2000" dirty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>
                <a:latin typeface="AdorshoLipi" panose="02000500020000020004" pitchFamily="1" charset="0"/>
                <a:cs typeface="AdorshoLipi" panose="02000500020000020004" pitchFamily="1" charset="0"/>
              </a:rPr>
              <a:t>মাধ্যমে</a:t>
            </a:r>
            <a:r>
              <a:rPr lang="en-US" sz="2000" dirty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টেবিল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কিংবা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টেবিল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থেকে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 </a:t>
            </a:r>
            <a:r>
              <a:rPr lang="en-US" sz="2000" dirty="0" err="1">
                <a:latin typeface="AdorshoLipi" panose="02000500020000020004" pitchFamily="1" charset="0"/>
                <a:cs typeface="AdorshoLipi" panose="02000500020000020004" pitchFamily="1" charset="0"/>
              </a:rPr>
              <a:t>ফিল্ড</a:t>
            </a:r>
            <a:r>
              <a:rPr lang="en-US" sz="2000" dirty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বিয়োজন</a:t>
            </a:r>
            <a:r>
              <a:rPr lang="en-US" sz="2000" dirty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/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মুছে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ফেলা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bn-BD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যায়।</a:t>
            </a:r>
            <a:endParaRPr lang="en-US" sz="2000" dirty="0" smtClean="0">
              <a:latin typeface="AdorshoLipi" panose="02000500020000020004" pitchFamily="1" charset="0"/>
              <a:cs typeface="AdorshoLipi" panose="02000500020000020004" pitchFamily="1" charset="0"/>
            </a:endParaRPr>
          </a:p>
          <a:p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টেবিল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>
                <a:latin typeface="AdorshoLipi" panose="02000500020000020004" pitchFamily="1" charset="0"/>
                <a:cs typeface="AdorshoLipi" panose="02000500020000020004" pitchFamily="1" charset="0"/>
              </a:rPr>
              <a:t>মুছে</a:t>
            </a:r>
            <a:r>
              <a:rPr lang="en-US" sz="2000" dirty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ফেলার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জন্যও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__</a:t>
            </a:r>
          </a:p>
          <a:p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DROP</a:t>
            </a:r>
            <a:r>
              <a:rPr lang="bn-BD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bn-BD" sz="2000" dirty="0">
                <a:latin typeface="AdorshoLipi" panose="02000500020000020004" pitchFamily="1" charset="0"/>
                <a:cs typeface="AdorshoLipi" panose="02000500020000020004" pitchFamily="1" charset="0"/>
              </a:rPr>
              <a:t>TABLE </a:t>
            </a:r>
            <a:r>
              <a:rPr lang="en-US" sz="2000" dirty="0">
                <a:latin typeface="AdorshoLipi" panose="02000500020000020004" pitchFamily="1" charset="0"/>
                <a:cs typeface="AdorshoLipi" panose="02000500020000020004" pitchFamily="1" charset="0"/>
              </a:rPr>
              <a:t>Student</a:t>
            </a:r>
            <a:r>
              <a:rPr lang="bn-BD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_details</a:t>
            </a:r>
            <a:r>
              <a:rPr lang="en-US" sz="2000" dirty="0">
                <a:latin typeface="AdorshoLipi" panose="02000500020000020004" pitchFamily="1" charset="0"/>
                <a:cs typeface="AdorshoLipi" panose="02000500020000020004" pitchFamily="1" charset="0"/>
              </a:rPr>
              <a:t>;</a:t>
            </a:r>
            <a:endParaRPr lang="bn-BD" sz="2000" dirty="0">
              <a:latin typeface="AdorshoLipi" panose="02000500020000020004" pitchFamily="1" charset="0"/>
              <a:cs typeface="AdorshoLipi" panose="02000500020000020004" pitchFamily="1" charset="0"/>
            </a:endParaRPr>
          </a:p>
          <a:p>
            <a:r>
              <a:rPr lang="en-US" sz="2000" dirty="0" err="1">
                <a:latin typeface="AdorshoLipi" panose="02000500020000020004" pitchFamily="1" charset="0"/>
                <a:cs typeface="AdorshoLipi" panose="02000500020000020004" pitchFamily="1" charset="0"/>
              </a:rPr>
              <a:t>টেবিল</a:t>
            </a:r>
            <a:r>
              <a:rPr lang="en-US" sz="2000" dirty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>
                <a:latin typeface="AdorshoLipi" panose="02000500020000020004" pitchFamily="1" charset="0"/>
                <a:cs typeface="AdorshoLipi" panose="02000500020000020004" pitchFamily="1" charset="0"/>
              </a:rPr>
              <a:t>থেকে</a:t>
            </a:r>
            <a:r>
              <a:rPr lang="en-US" sz="2000" dirty="0">
                <a:latin typeface="AdorshoLipi" panose="02000500020000020004" pitchFamily="1" charset="0"/>
                <a:cs typeface="AdorshoLipi" panose="02000500020000020004" pitchFamily="1" charset="0"/>
              </a:rPr>
              <a:t>  </a:t>
            </a:r>
            <a:r>
              <a:rPr lang="en-US" sz="2000" dirty="0" err="1">
                <a:latin typeface="AdorshoLipi" panose="02000500020000020004" pitchFamily="1" charset="0"/>
                <a:cs typeface="AdorshoLipi" panose="02000500020000020004" pitchFamily="1" charset="0"/>
              </a:rPr>
              <a:t>ফিল্ড</a:t>
            </a:r>
            <a:r>
              <a:rPr lang="en-US" sz="2000" dirty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>
                <a:latin typeface="AdorshoLipi" panose="02000500020000020004" pitchFamily="1" charset="0"/>
                <a:cs typeface="AdorshoLipi" panose="02000500020000020004" pitchFamily="1" charset="0"/>
              </a:rPr>
              <a:t>বিয়োজন</a:t>
            </a:r>
            <a:r>
              <a:rPr lang="en-US" sz="2000" dirty="0">
                <a:latin typeface="AdorshoLipi" panose="02000500020000020004" pitchFamily="1" charset="0"/>
                <a:cs typeface="AdorshoLipi" panose="02000500020000020004" pitchFamily="1" charset="0"/>
              </a:rPr>
              <a:t> / </a:t>
            </a:r>
            <a:r>
              <a:rPr lang="en-US" sz="2000" dirty="0" err="1">
                <a:latin typeface="AdorshoLipi" panose="02000500020000020004" pitchFamily="1" charset="0"/>
                <a:cs typeface="AdorshoLipi" panose="02000500020000020004" pitchFamily="1" charset="0"/>
              </a:rPr>
              <a:t>মুছে</a:t>
            </a:r>
            <a:r>
              <a:rPr lang="en-US" sz="2000" dirty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ফেলার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জন্যও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__</a:t>
            </a:r>
          </a:p>
          <a:p>
            <a:r>
              <a:rPr lang="bn-BD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ALTER </a:t>
            </a:r>
            <a:r>
              <a:rPr lang="bn-BD" sz="2000" dirty="0">
                <a:latin typeface="AdorshoLipi" panose="02000500020000020004" pitchFamily="1" charset="0"/>
                <a:cs typeface="AdorshoLipi" panose="02000500020000020004" pitchFamily="1" charset="0"/>
              </a:rPr>
              <a:t>TABLE </a:t>
            </a:r>
            <a:r>
              <a:rPr lang="en-US" sz="2000" dirty="0">
                <a:latin typeface="AdorshoLipi" panose="02000500020000020004" pitchFamily="1" charset="0"/>
                <a:cs typeface="AdorshoLipi" panose="02000500020000020004" pitchFamily="1" charset="0"/>
              </a:rPr>
              <a:t>Student</a:t>
            </a:r>
            <a:r>
              <a:rPr lang="bn-BD" sz="2000" dirty="0">
                <a:latin typeface="AdorshoLipi" panose="02000500020000020004" pitchFamily="1" charset="0"/>
                <a:cs typeface="AdorshoLipi" panose="02000500020000020004" pitchFamily="1" charset="0"/>
              </a:rPr>
              <a:t>_details,</a:t>
            </a:r>
          </a:p>
          <a:p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DROP COLUMN</a:t>
            </a:r>
            <a:r>
              <a:rPr lang="bn-BD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Adress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bn-BD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;</a:t>
            </a:r>
            <a:endParaRPr lang="en-US" sz="2000" dirty="0">
              <a:latin typeface="AdorshoLipi" panose="02000500020000020004" pitchFamily="1" charset="0"/>
              <a:cs typeface="AdorshoLipi" panose="02000500020000020004" pitchFamily="1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200400" y="5149516"/>
            <a:ext cx="22381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>
                <a:latin typeface="AdorshoLipi" panose="02000500020000020004" pitchFamily="1" charset="0"/>
                <a:cs typeface="AdorshoLipi" panose="02000500020000020004" pitchFamily="1" charset="0"/>
              </a:rPr>
              <a:t>Student_Details</a:t>
            </a:r>
            <a:endParaRPr lang="en-US" b="1" dirty="0">
              <a:latin typeface="AdorshoLipi" panose="02000500020000020004" pitchFamily="1" charset="0"/>
              <a:cs typeface="AdorshoLipi" panose="02000500020000020004" pitchFamily="1" charset="0"/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0904958"/>
              </p:ext>
            </p:extLst>
          </p:nvPr>
        </p:nvGraphicFramePr>
        <p:xfrm>
          <a:off x="266700" y="5518848"/>
          <a:ext cx="8610600" cy="996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2120"/>
                <a:gridCol w="1722120"/>
                <a:gridCol w="1691907"/>
                <a:gridCol w="1510632"/>
                <a:gridCol w="1963821"/>
              </a:tblGrid>
              <a:tr h="575713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Roll</a:t>
                      </a:r>
                      <a:endParaRPr lang="en-US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Name</a:t>
                      </a:r>
                      <a:endParaRPr lang="en-US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Depertment</a:t>
                      </a:r>
                      <a:endParaRPr lang="en-US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Cell_no</a:t>
                      </a:r>
                      <a:endParaRPr lang="en-US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Date_of_birth</a:t>
                      </a:r>
                      <a:endParaRPr lang="en-US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</a:tr>
              <a:tr h="420967"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-38100" y="6477000"/>
            <a:ext cx="91821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BD" sz="1600" dirty="0">
                <a:solidFill>
                  <a:srgbClr val="002060"/>
                </a:solidFill>
                <a:latin typeface="AdorshoLipi" panose="02000500020000020004" pitchFamily="1" charset="0"/>
                <a:cs typeface="AdorshoLipi" panose="02000500020000020004" pitchFamily="1" charset="0"/>
              </a:rPr>
              <a:t>মোহাম্মদ নাসির উদ্দিন(সুমন), সহকারী অধ্যাপক , চৌয়ারা আদর্শ ডিগ্রি কলেজ, কুমিল্লা। ০১৭৩০ ৯০৭০৯০</a:t>
            </a:r>
            <a:endParaRPr lang="en-US" sz="1600" dirty="0">
              <a:solidFill>
                <a:srgbClr val="002060"/>
              </a:solidFill>
              <a:latin typeface="AdorshoLipi" panose="02000500020000020004" pitchFamily="1" charset="0"/>
              <a:cs typeface="AdorshoLipi" panose="02000500020000020004" pitchFamily="1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5881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1097" y="171271"/>
            <a:ext cx="8991600" cy="52322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dorshoLipi" panose="02000500020000020004" pitchFamily="1" charset="0"/>
                <a:cs typeface="AdorshoLipi" panose="02000500020000020004" pitchFamily="1" charset="0"/>
              </a:rPr>
              <a:t>DML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dorshoLipi" panose="02000500020000020004" pitchFamily="1" charset="0"/>
                <a:cs typeface="AdorshoLipi" panose="02000500020000020004" pitchFamily="1" charset="0"/>
              </a:rPr>
              <a:t>এর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dorshoLipi" panose="02000500020000020004" pitchFamily="1" charset="0"/>
                <a:cs typeface="AdorshoLipi" panose="02000500020000020004" pitchFamily="1" charset="0"/>
              </a:rPr>
              <a:t>ক্ষেত্রে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dorshoLipi" panose="02000500020000020004" pitchFamily="1" charset="0"/>
                <a:cs typeface="AdorshoLipi" panose="02000500020000020004" pitchFamily="1" charset="0"/>
              </a:rPr>
              <a:t> SQL </a:t>
            </a:r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dorshoLipi" panose="02000500020000020004" pitchFamily="1" charset="0"/>
                <a:cs typeface="AdorshoLipi" panose="02000500020000020004" pitchFamily="1" charset="0"/>
              </a:rPr>
              <a:t>এর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dorshoLipi" panose="02000500020000020004" pitchFamily="1" charset="0"/>
                <a:cs typeface="AdorshoLipi" panose="02000500020000020004" pitchFamily="1" charset="0"/>
              </a:rPr>
              <a:t>ব্যাবহারঃ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endParaRPr lang="en-US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1097" y="762000"/>
            <a:ext cx="89916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  <a:latin typeface="AdorshoLipi" panose="02000500020000020004" pitchFamily="1" charset="0"/>
                <a:cs typeface="AdorshoLipi" panose="02000500020000020004" pitchFamily="1" charset="0"/>
              </a:rPr>
              <a:t>Insert Statement 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: </a:t>
            </a:r>
            <a:r>
              <a:rPr lang="en-US" sz="2000" dirty="0">
                <a:latin typeface="AdorshoLipi" panose="02000500020000020004" pitchFamily="1" charset="0"/>
                <a:cs typeface="AdorshoLipi" panose="02000500020000020004" pitchFamily="1" charset="0"/>
              </a:rPr>
              <a:t>Insert 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Statement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এর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মাধ্যমে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Students_Details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নামক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টেবিল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এ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ডাটা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/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রেকর্ড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যোগ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করা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যা</a:t>
            </a:r>
            <a:r>
              <a:rPr lang="bn-BD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য়।</a:t>
            </a:r>
          </a:p>
          <a:p>
            <a:r>
              <a:rPr lang="bn-BD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INSERT INTO Students_details</a:t>
            </a:r>
          </a:p>
          <a:p>
            <a:pPr fontAlgn="t"/>
            <a:r>
              <a:rPr lang="bn-BD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(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Roll,Name,Depertment,Cell_no,Date_of_birth</a:t>
            </a:r>
            <a:r>
              <a:rPr lang="bn-BD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)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</a:p>
          <a:p>
            <a:pPr fontAlgn="t"/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VALUES</a:t>
            </a:r>
          </a:p>
          <a:p>
            <a:pPr fontAlgn="t"/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(001,”Rahim”,”Science”,”01711 123456”,1/16/2000);</a:t>
            </a:r>
            <a:endParaRPr lang="en-US" sz="2000" dirty="0">
              <a:latin typeface="AdorshoLipi" panose="02000500020000020004" pitchFamily="1" charset="0"/>
              <a:cs typeface="AdorshoLipi" panose="02000500020000020004" pitchFamily="1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1097" y="2971800"/>
            <a:ext cx="89916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  <a:latin typeface="AdorshoLipi" panose="02000500020000020004" pitchFamily="1" charset="0"/>
                <a:cs typeface="AdorshoLipi" panose="02000500020000020004" pitchFamily="1" charset="0"/>
              </a:rPr>
              <a:t>Update Statement 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: </a:t>
            </a:r>
            <a:r>
              <a:rPr lang="en-US" sz="2000" dirty="0">
                <a:latin typeface="AdorshoLipi" panose="02000500020000020004" pitchFamily="1" charset="0"/>
                <a:cs typeface="AdorshoLipi" panose="02000500020000020004" pitchFamily="1" charset="0"/>
              </a:rPr>
              <a:t>Update 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Statement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এর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মাধ্যমে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টেবিল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এর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ডাটা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আপডেট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করা</a:t>
            </a:r>
            <a:r>
              <a:rPr lang="en-US" sz="2000" dirty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যায়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।</a:t>
            </a:r>
          </a:p>
          <a:p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UPDATE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Students_Details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</a:p>
          <a:p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SET Department=“Business Studies” </a:t>
            </a:r>
          </a:p>
          <a:p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WHERE Name=“Rahim”;</a:t>
            </a:r>
            <a:endParaRPr lang="en-US" sz="2000" dirty="0">
              <a:latin typeface="AdorshoLipi" panose="02000500020000020004" pitchFamily="1" charset="0"/>
              <a:cs typeface="AdorshoLipi" panose="02000500020000020004" pitchFamily="1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3290" y="4953000"/>
            <a:ext cx="888029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  <a:latin typeface="AdorshoLipi" panose="02000500020000020004" pitchFamily="1" charset="0"/>
                <a:cs typeface="AdorshoLipi" panose="02000500020000020004" pitchFamily="1" charset="0"/>
              </a:rPr>
              <a:t>Delete Statement 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: </a:t>
            </a:r>
            <a:r>
              <a:rPr lang="en-US" sz="2000" dirty="0">
                <a:latin typeface="AdorshoLipi" panose="02000500020000020004" pitchFamily="1" charset="0"/>
                <a:cs typeface="AdorshoLipi" panose="02000500020000020004" pitchFamily="1" charset="0"/>
              </a:rPr>
              <a:t>Delete 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Statement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এর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মাধ্যমে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ডাটা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টেবিল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থেকে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যেকোন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রেকর্ড</a:t>
            </a:r>
            <a:r>
              <a:rPr lang="en-US" sz="2000" dirty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মুছে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ফেলা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0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যায়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।</a:t>
            </a:r>
          </a:p>
          <a:p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DELETE FROM </a:t>
            </a:r>
            <a:r>
              <a:rPr lang="en-US" sz="2000" dirty="0" err="1">
                <a:latin typeface="AdorshoLipi" panose="02000500020000020004" pitchFamily="1" charset="0"/>
                <a:cs typeface="AdorshoLipi" panose="02000500020000020004" pitchFamily="1" charset="0"/>
              </a:rPr>
              <a:t>Students_Details</a:t>
            </a:r>
            <a:r>
              <a:rPr lang="en-US" sz="2000" dirty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endParaRPr lang="en-US" sz="2000" dirty="0" smtClean="0">
              <a:latin typeface="AdorshoLipi" panose="02000500020000020004" pitchFamily="1" charset="0"/>
              <a:cs typeface="AdorshoLipi" panose="02000500020000020004" pitchFamily="1" charset="0"/>
            </a:endParaRPr>
          </a:p>
          <a:p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WHERE Name=“Rahim</a:t>
            </a:r>
            <a:r>
              <a:rPr lang="en-US" sz="20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”;</a:t>
            </a:r>
            <a:endParaRPr lang="en-US" sz="2000" dirty="0">
              <a:latin typeface="AdorshoLipi" panose="02000500020000020004" pitchFamily="1" charset="0"/>
              <a:cs typeface="AdorshoLipi" panose="02000500020000020004" pitchFamily="1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-35104" y="6400800"/>
            <a:ext cx="917910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BD" sz="1600" dirty="0">
                <a:solidFill>
                  <a:srgbClr val="002060"/>
                </a:solidFill>
                <a:latin typeface="AdorshoLipi" panose="02000500020000020004" pitchFamily="1" charset="0"/>
                <a:cs typeface="AdorshoLipi" panose="02000500020000020004" pitchFamily="1" charset="0"/>
              </a:rPr>
              <a:t>মোহাম্মদ নাসির উদ্দিন(সুমন), সহকারী অধ্যাপক , চৌয়ারা আদর্শ ডিগ্রি কলেজ, কুমিল্লা। ০১৭৩০ ৯০৭০৯০</a:t>
            </a:r>
            <a:endParaRPr lang="en-US" sz="1600" dirty="0">
              <a:solidFill>
                <a:srgbClr val="002060"/>
              </a:solidFill>
              <a:latin typeface="AdorshoLipi" panose="02000500020000020004" pitchFamily="1" charset="0"/>
              <a:cs typeface="AdorshoLipi" panose="02000500020000020004" pitchFamily="1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48520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5618" y="359560"/>
            <a:ext cx="899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AdorshoLipi" panose="02000500020000020004" pitchFamily="1" charset="0"/>
                <a:cs typeface="AdorshoLipi" panose="02000500020000020004" pitchFamily="1" charset="0"/>
              </a:rPr>
              <a:t>Select Statement </a:t>
            </a:r>
            <a:r>
              <a:rPr lang="en-US" sz="24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: </a:t>
            </a:r>
            <a:r>
              <a:rPr lang="en-US" sz="2400" dirty="0">
                <a:latin typeface="AdorshoLipi" panose="02000500020000020004" pitchFamily="1" charset="0"/>
                <a:cs typeface="AdorshoLipi" panose="02000500020000020004" pitchFamily="1" charset="0"/>
              </a:rPr>
              <a:t>Select </a:t>
            </a:r>
            <a:r>
              <a:rPr lang="en-US" sz="24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Statement </a:t>
            </a:r>
            <a:r>
              <a:rPr lang="en-US" sz="24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ব্যাব</a:t>
            </a:r>
            <a:r>
              <a:rPr lang="bn-BD" sz="24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হৃত হয় SQL </a:t>
            </a:r>
            <a:r>
              <a:rPr lang="en-US" sz="24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এর</a:t>
            </a:r>
            <a:r>
              <a:rPr lang="en-US" sz="24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4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সাহায্যে</a:t>
            </a:r>
            <a:r>
              <a:rPr lang="en-US" sz="24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4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ডাটা</a:t>
            </a:r>
            <a:r>
              <a:rPr lang="en-US" sz="24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4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খুঁজা</a:t>
            </a:r>
            <a:r>
              <a:rPr lang="en-US" sz="24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4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বা</a:t>
            </a:r>
            <a:r>
              <a:rPr lang="en-US" sz="24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4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কুয়েরির</a:t>
            </a:r>
            <a:r>
              <a:rPr lang="en-US" sz="24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4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কাজ</a:t>
            </a:r>
            <a:r>
              <a:rPr lang="en-US" sz="24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4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সম্পন্ন</a:t>
            </a:r>
            <a:r>
              <a:rPr lang="en-US" sz="24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4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করার</a:t>
            </a:r>
            <a:r>
              <a:rPr lang="en-US" sz="24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4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জন্য</a:t>
            </a:r>
            <a:r>
              <a:rPr lang="en-US" sz="24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। </a:t>
            </a:r>
            <a:r>
              <a:rPr lang="en-US" sz="24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আমরা</a:t>
            </a:r>
            <a:r>
              <a:rPr lang="en-US" sz="24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 </a:t>
            </a:r>
            <a:r>
              <a:rPr lang="en-US" sz="24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কুয়েরির</a:t>
            </a:r>
            <a:r>
              <a:rPr lang="en-US" sz="24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4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কাজ</a:t>
            </a:r>
            <a:r>
              <a:rPr lang="en-US" sz="24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4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সম্পন্ন</a:t>
            </a:r>
            <a:r>
              <a:rPr lang="en-US" sz="24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4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করার</a:t>
            </a:r>
            <a:r>
              <a:rPr lang="en-US" sz="24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4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জন্য</a:t>
            </a:r>
            <a:r>
              <a:rPr lang="en-US" sz="24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4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নিচের</a:t>
            </a:r>
            <a:r>
              <a:rPr lang="en-US" sz="24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4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টেবিলটি</a:t>
            </a:r>
            <a:r>
              <a:rPr lang="en-US" sz="24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4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ব্যাবহার</a:t>
            </a:r>
            <a:r>
              <a:rPr lang="en-US" sz="24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 </a:t>
            </a:r>
            <a:r>
              <a:rPr lang="en-US" sz="2400" dirty="0" err="1" smtClean="0">
                <a:latin typeface="AdorshoLipi" panose="02000500020000020004" pitchFamily="1" charset="0"/>
                <a:cs typeface="AdorshoLipi" panose="02000500020000020004" pitchFamily="1" charset="0"/>
              </a:rPr>
              <a:t>করবো</a:t>
            </a:r>
            <a:r>
              <a:rPr lang="en-US" sz="2400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। </a:t>
            </a:r>
            <a:endParaRPr lang="en-US" sz="2400" dirty="0">
              <a:latin typeface="AdorshoLipi" panose="02000500020000020004" pitchFamily="1" charset="0"/>
              <a:cs typeface="AdorshoLipi" panose="02000500020000020004" pitchFamily="1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3511868"/>
              </p:ext>
            </p:extLst>
          </p:nvPr>
        </p:nvGraphicFramePr>
        <p:xfrm>
          <a:off x="238018" y="2057400"/>
          <a:ext cx="8686800" cy="41386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71700"/>
                <a:gridCol w="2171700"/>
                <a:gridCol w="2438400"/>
                <a:gridCol w="1905000"/>
              </a:tblGrid>
              <a:tr h="663913">
                <a:tc>
                  <a:txBody>
                    <a:bodyPr/>
                    <a:lstStyle/>
                    <a:p>
                      <a:pPr algn="ctr"/>
                      <a:r>
                        <a:rPr lang="bn-BD" sz="24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Roll</a:t>
                      </a:r>
                      <a:endParaRPr lang="en-US" sz="240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24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Name</a:t>
                      </a:r>
                      <a:endParaRPr lang="en-US" sz="240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24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Department</a:t>
                      </a:r>
                      <a:endParaRPr lang="en-US" sz="240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24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GPA</a:t>
                      </a:r>
                      <a:endParaRPr lang="en-US" sz="240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</a:tr>
              <a:tr h="384648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110</a:t>
                      </a:r>
                      <a:endParaRPr lang="en-US" sz="240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24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Rahim</a:t>
                      </a:r>
                      <a:endParaRPr lang="en-US" sz="240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24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Humanities</a:t>
                      </a:r>
                      <a:endParaRPr lang="en-US" sz="240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5</a:t>
                      </a:r>
                      <a:r>
                        <a:rPr lang="bn-BD" sz="24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.</a:t>
                      </a:r>
                      <a:r>
                        <a:rPr lang="en-US" sz="24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00</a:t>
                      </a:r>
                      <a:endParaRPr lang="en-US" sz="240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</a:tr>
              <a:tr h="384648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512</a:t>
                      </a:r>
                      <a:endParaRPr lang="en-US" sz="240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24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Sumi</a:t>
                      </a:r>
                      <a:endParaRPr lang="en-US" sz="240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24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Humanities</a:t>
                      </a:r>
                      <a:endParaRPr lang="en-US" sz="240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4.35</a:t>
                      </a:r>
                      <a:endParaRPr lang="en-US" sz="240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</a:tr>
              <a:tr h="384648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1015</a:t>
                      </a:r>
                      <a:endParaRPr lang="en-US" sz="240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BD" sz="24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Karim</a:t>
                      </a:r>
                      <a:endParaRPr lang="en-US" sz="2400" dirty="0" smtClean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24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Science</a:t>
                      </a:r>
                      <a:endParaRPr lang="en-US" sz="240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5.00</a:t>
                      </a:r>
                      <a:endParaRPr lang="en-US" sz="240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</a:tr>
              <a:tr h="384648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1022</a:t>
                      </a:r>
                      <a:endParaRPr lang="en-US" sz="240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24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Rumi</a:t>
                      </a:r>
                      <a:endParaRPr lang="en-US" sz="240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BD" sz="24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Science</a:t>
                      </a:r>
                      <a:endParaRPr lang="en-US" sz="2400" dirty="0" smtClean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4.88</a:t>
                      </a:r>
                      <a:endParaRPr lang="en-US" sz="240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</a:tr>
              <a:tr h="384648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1530</a:t>
                      </a:r>
                      <a:endParaRPr lang="en-US" sz="240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24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Juthi</a:t>
                      </a:r>
                      <a:endParaRPr lang="en-US" sz="240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24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Business Studies</a:t>
                      </a:r>
                      <a:endParaRPr lang="en-US" sz="240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4.50</a:t>
                      </a:r>
                      <a:endParaRPr lang="en-US" sz="240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</a:tr>
              <a:tr h="384648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1650</a:t>
                      </a:r>
                      <a:endParaRPr lang="en-US" sz="240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BD" sz="24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Bithi</a:t>
                      </a:r>
                      <a:endParaRPr lang="en-US" sz="2400" dirty="0" smtClean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BD" sz="24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Business Studies</a:t>
                      </a:r>
                      <a:endParaRPr lang="en-US" sz="2400" dirty="0" smtClean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AdorshoLipi" panose="02000500020000020004" pitchFamily="1" charset="0"/>
                          <a:cs typeface="AdorshoLipi" panose="02000500020000020004" pitchFamily="1" charset="0"/>
                        </a:rPr>
                        <a:t>5.00</a:t>
                      </a:r>
                      <a:endParaRPr lang="en-US" sz="2400" dirty="0">
                        <a:latin typeface="AdorshoLipi" panose="02000500020000020004" pitchFamily="1" charset="0"/>
                        <a:cs typeface="AdorshoLipi" panose="02000500020000020004" pitchFamily="1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286018" y="1559889"/>
            <a:ext cx="2590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2400" b="1" dirty="0" smtClean="0">
                <a:latin typeface="AdorshoLipi" panose="02000500020000020004" pitchFamily="1" charset="0"/>
                <a:cs typeface="AdorshoLipi" panose="02000500020000020004" pitchFamily="1" charset="0"/>
              </a:rPr>
              <a:t>Table : Result</a:t>
            </a:r>
            <a:endParaRPr lang="en-US" sz="2400" b="1" dirty="0">
              <a:latin typeface="AdorshoLipi" panose="02000500020000020004" pitchFamily="1" charset="0"/>
              <a:cs typeface="AdorshoLipi" panose="02000500020000020004" pitchFamily="1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-17124" y="6477000"/>
            <a:ext cx="916112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BD" sz="1600" dirty="0">
                <a:solidFill>
                  <a:srgbClr val="002060"/>
                </a:solidFill>
                <a:latin typeface="AdorshoLipi" panose="02000500020000020004" pitchFamily="1" charset="0"/>
                <a:cs typeface="AdorshoLipi" panose="02000500020000020004" pitchFamily="1" charset="0"/>
              </a:rPr>
              <a:t>মোহাম্মদ নাসির উদ্দিন(সুমন), সহকারী অধ্যাপক , চৌয়ারা আদর্শ ডিগ্রি কলেজ, কুমিল্লা। ০১৭৩০ ৯০৭০৯০</a:t>
            </a:r>
            <a:endParaRPr lang="en-US" sz="1600" dirty="0">
              <a:solidFill>
                <a:srgbClr val="002060"/>
              </a:solidFill>
              <a:latin typeface="AdorshoLipi" panose="02000500020000020004" pitchFamily="1" charset="0"/>
              <a:cs typeface="AdorshoLipi" panose="02000500020000020004" pitchFamily="1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6447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509</TotalTime>
  <Words>1484</Words>
  <Application>Microsoft Office PowerPoint</Application>
  <PresentationFormat>On-screen Show (4:3)</PresentationFormat>
  <Paragraphs>357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SUMON</dc:creator>
  <cp:lastModifiedBy>SUMON</cp:lastModifiedBy>
  <cp:revision>124</cp:revision>
  <dcterms:created xsi:type="dcterms:W3CDTF">2019-03-12T04:08:37Z</dcterms:created>
  <dcterms:modified xsi:type="dcterms:W3CDTF">2019-04-01T09:41:21Z</dcterms:modified>
</cp:coreProperties>
</file>